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73" r:id="rId5"/>
    <p:sldId id="274" r:id="rId6"/>
    <p:sldId id="275" r:id="rId7"/>
    <p:sldId id="280" r:id="rId8"/>
    <p:sldId id="268" r:id="rId9"/>
    <p:sldId id="279" r:id="rId10"/>
    <p:sldId id="270" r:id="rId11"/>
    <p:sldId id="271" r:id="rId12"/>
    <p:sldId id="258" r:id="rId13"/>
    <p:sldId id="269" r:id="rId14"/>
    <p:sldId id="272" r:id="rId15"/>
    <p:sldId id="277" r:id="rId16"/>
    <p:sldId id="278" r:id="rId17"/>
    <p:sldId id="281" r:id="rId18"/>
    <p:sldId id="282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844"/>
    <a:srgbClr val="5A5D64"/>
    <a:srgbClr val="2C86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4" autoAdjust="0"/>
    <p:restoredTop sz="84615" autoAdjust="0"/>
  </p:normalViewPr>
  <p:slideViewPr>
    <p:cSldViewPr snapToGrid="0" snapToObjects="1">
      <p:cViewPr varScale="1">
        <p:scale>
          <a:sx n="96" d="100"/>
          <a:sy n="96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4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0CFFB89C-9F0E-4F94-939C-C1893C4F39B9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300B5025-3B8E-4748-B9E2-6972AC4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4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B5960A07-0785-4437-B294-9302B8EFEB9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92C0DEF-BBF7-4173-A1AA-20A238DC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04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Multitasking</a:t>
            </a:r>
            <a:r>
              <a:rPr lang="en-US" baseline="0" dirty="0" smtClean="0"/>
              <a:t> </a:t>
            </a:r>
            <a:r>
              <a:rPr lang="en-US" baseline="0" dirty="0" smtClean="0"/>
              <a:t>did not end up being as high of a top motivator as we expected – just 14% had FOMO, 28%  (23% of moms) agree that they using a phone in the car helps me be more productive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18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45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65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81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624,768 </a:t>
            </a:r>
            <a:r>
              <a:rPr lang="en-US" dirty="0"/>
              <a:t>households with children K-12.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500,000 Conservative estimate of number of moms with school age children (K-12)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38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6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17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99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0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2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90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97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43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81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0DEF-BBF7-4173-A1AA-20A238DCF7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7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61000">
              <a:schemeClr val="bg1">
                <a:tint val="80000"/>
                <a:satMod val="30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7612"/>
            <a:ext cx="7772400" cy="1470025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5400" b="0" i="0">
                <a:solidFill>
                  <a:srgbClr val="2C86A7"/>
                </a:solidFill>
                <a:effectLst>
                  <a:outerShdw blurRad="4445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3727668"/>
            <a:ext cx="7808913" cy="1196039"/>
          </a:xfrm>
        </p:spPr>
        <p:txBody>
          <a:bodyPr>
            <a:normAutofit/>
          </a:bodyPr>
          <a:lstStyle>
            <a:lvl1pPr marL="0" indent="0" algn="l">
              <a:buNone/>
              <a:defRPr sz="2800" b="1" i="0">
                <a:solidFill>
                  <a:srgbClr val="CB3844"/>
                </a:solidFill>
                <a:latin typeface="Source Sans Pro"/>
                <a:cs typeface="Source Sans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cc_logo_cl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621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gradFill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9641" y="5685118"/>
            <a:ext cx="6507536" cy="373252"/>
          </a:xfrm>
        </p:spPr>
        <p:txBody>
          <a:bodyPr anchor="b">
            <a:normAutofit/>
          </a:bodyPr>
          <a:lstStyle>
            <a:lvl1pPr algn="l">
              <a:defRPr sz="1800" b="1" i="0">
                <a:solidFill>
                  <a:srgbClr val="5A5D64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3489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641" y="6125882"/>
            <a:ext cx="6507536" cy="444226"/>
          </a:xfrm>
        </p:spPr>
        <p:txBody>
          <a:bodyPr/>
          <a:lstStyle>
            <a:lvl1pPr marL="0" indent="0">
              <a:buNone/>
              <a:defRPr sz="1400" b="0" i="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cc_logo_cl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8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bg>
      <p:bgPr>
        <a:gradFill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95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7612"/>
            <a:ext cx="7772400" cy="1470025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5400" b="0" i="0">
                <a:solidFill>
                  <a:srgbClr val="2C86A7"/>
                </a:solidFill>
                <a:effectLst>
                  <a:outerShdw blurRad="4445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3727668"/>
            <a:ext cx="7808913" cy="1196039"/>
          </a:xfrm>
        </p:spPr>
        <p:txBody>
          <a:bodyPr>
            <a:normAutofit/>
          </a:bodyPr>
          <a:lstStyle>
            <a:lvl1pPr marL="0" indent="0" algn="l">
              <a:buNone/>
              <a:defRPr sz="2800" b="1" i="0">
                <a:solidFill>
                  <a:srgbClr val="CB3844"/>
                </a:solidFill>
                <a:latin typeface="Source Sans Pro"/>
                <a:cs typeface="Source Sans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cc_logo_cl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90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141"/>
            <a:ext cx="8229600" cy="4525963"/>
          </a:xfrm>
        </p:spPr>
        <p:txBody>
          <a:bodyPr/>
          <a:lstStyle>
            <a:lvl1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cc_logo_cl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78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white bg_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141"/>
            <a:ext cx="8229600" cy="4525963"/>
          </a:xfrm>
        </p:spPr>
        <p:txBody>
          <a:bodyPr/>
          <a:lstStyle>
            <a:lvl1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16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c_logo_cl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44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white bg_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7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5035176" y="1"/>
            <a:ext cx="4108823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78318"/>
            <a:ext cx="4182036" cy="428662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4182036" cy="1458538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16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pic>
        <p:nvPicPr>
          <p:cNvPr id="8" name="Picture 7" descr="cc_logo_cl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6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Red">
    <p:bg>
      <p:bgPr>
        <a:gradFill rotWithShape="1">
          <a:gsLst>
            <a:gs pos="0">
              <a:srgbClr val="CB3844">
                <a:alpha val="80000"/>
              </a:srgbClr>
            </a:gs>
            <a:gs pos="100000">
              <a:srgbClr val="CB384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+C_ppt_graphics-03.png"/>
          <p:cNvPicPr>
            <a:picLocks noChangeAspect="1"/>
          </p:cNvPicPr>
          <p:nvPr userDrawn="1"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763371"/>
            <a:ext cx="7772400" cy="1362075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5400" b="0" i="0" cap="none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Section Intro Title Slides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203449"/>
            <a:ext cx="7772400" cy="507253"/>
          </a:xfrm>
        </p:spPr>
        <p:txBody>
          <a:bodyPr anchor="b"/>
          <a:lstStyle>
            <a:lvl1pPr marL="0" indent="0">
              <a:buNone/>
              <a:defRPr sz="2000" b="1" i="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ource Sans Pro"/>
                <a:cs typeface="Source Sans Pro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06824" y="2710702"/>
            <a:ext cx="7687889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cc_logo_whtep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082" y="5826125"/>
            <a:ext cx="1038120" cy="74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23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9641" y="5685118"/>
            <a:ext cx="6507536" cy="373252"/>
          </a:xfrm>
        </p:spPr>
        <p:txBody>
          <a:bodyPr anchor="b">
            <a:normAutofit/>
          </a:bodyPr>
          <a:lstStyle>
            <a:lvl1pPr algn="l">
              <a:defRPr sz="1800" b="1" i="0">
                <a:solidFill>
                  <a:srgbClr val="5A5D64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3489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641" y="6125882"/>
            <a:ext cx="6507536" cy="444226"/>
          </a:xfrm>
        </p:spPr>
        <p:txBody>
          <a:bodyPr/>
          <a:lstStyle>
            <a:lvl1pPr marL="0" indent="0">
              <a:buNone/>
              <a:defRPr sz="1400" b="0" i="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cc_logo_cl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5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0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bg>
      <p:bgPr>
        <a:gradFill rotWithShape="1">
          <a:gsLst>
            <a:gs pos="0">
              <a:srgbClr val="2C86A7">
                <a:alpha val="69000"/>
              </a:srgbClr>
            </a:gs>
            <a:gs pos="100000">
              <a:srgbClr val="2C86A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+C_ppt_graphics-03.png"/>
          <p:cNvPicPr>
            <a:picLocks noChangeAspect="1"/>
          </p:cNvPicPr>
          <p:nvPr userDrawn="1"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763371"/>
            <a:ext cx="7772400" cy="1362075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5400" b="0" i="0" cap="none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Section Intro Title Slides</a:t>
            </a:r>
          </a:p>
        </p:txBody>
      </p:sp>
      <p:pic>
        <p:nvPicPr>
          <p:cNvPr id="6" name="Picture 5" descr="cc_logo_whtep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082" y="5826125"/>
            <a:ext cx="1038120" cy="74462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203449"/>
            <a:ext cx="7772400" cy="507253"/>
          </a:xfrm>
        </p:spPr>
        <p:txBody>
          <a:bodyPr anchor="b"/>
          <a:lstStyle>
            <a:lvl1pPr marL="0" indent="0">
              <a:buNone/>
              <a:defRPr sz="2000" b="1" i="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ource Sans Pro"/>
                <a:cs typeface="Source Sans Pro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06824" y="2710702"/>
            <a:ext cx="7687889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319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rotWithShape="1"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141"/>
            <a:ext cx="8229600" cy="4525963"/>
          </a:xfrm>
        </p:spPr>
        <p:txBody>
          <a:bodyPr/>
          <a:lstStyle>
            <a:lvl1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cc_logo_cl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88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ogo">
    <p:bg>
      <p:bgPr>
        <a:gradFill rotWithShape="1"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141"/>
            <a:ext cx="8229600" cy="4525963"/>
          </a:xfrm>
        </p:spPr>
        <p:txBody>
          <a:bodyPr/>
          <a:lstStyle>
            <a:lvl1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>
                <a:solidFill>
                  <a:srgbClr val="5A5D64"/>
                </a:solidFill>
                <a:latin typeface="Source Sans Pro"/>
                <a:cs typeface="Source Sans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39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 rotWithShape="1"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c_logo_cl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58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ogo">
    <p:bg>
      <p:bgPr>
        <a:gradFill rotWithShape="1"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13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">
    <p:bg>
      <p:bgPr>
        <a:gradFill rotWithShape="1"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5035176" y="1"/>
            <a:ext cx="4108823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78318"/>
            <a:ext cx="4182036" cy="4286623"/>
          </a:xfrm>
        </p:spPr>
        <p:txBody>
          <a:bodyPr/>
          <a:lstStyle>
            <a:lvl1pPr>
              <a:defRPr sz="2800">
                <a:solidFill>
                  <a:srgbClr val="5A5D64"/>
                </a:solidFill>
                <a:latin typeface="Source Sans Pro"/>
                <a:cs typeface="Source Sans Pro"/>
              </a:defRPr>
            </a:lvl1pPr>
            <a:lvl2pPr>
              <a:defRPr sz="2400">
                <a:solidFill>
                  <a:srgbClr val="5A5D64"/>
                </a:solidFill>
                <a:latin typeface="Source Sans Pro"/>
                <a:cs typeface="Source Sans Pro"/>
              </a:defRPr>
            </a:lvl2pPr>
            <a:lvl3pPr>
              <a:defRPr sz="2000">
                <a:solidFill>
                  <a:srgbClr val="5A5D64"/>
                </a:solidFill>
                <a:latin typeface="Source Sans Pro"/>
                <a:cs typeface="Source Sans Pro"/>
              </a:defRPr>
            </a:lvl3pPr>
            <a:lvl4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4pPr>
            <a:lvl5pPr>
              <a:defRPr sz="1800">
                <a:solidFill>
                  <a:srgbClr val="5A5D64"/>
                </a:solidFill>
                <a:latin typeface="Source Sans Pro"/>
                <a:cs typeface="Source Sans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4182036" cy="1458538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22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41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rgbClr val="2C86A7"/>
                </a:solidFill>
                <a:effectLst>
                  <a:outerShdw blurRad="50800" dist="25400" dir="2700000" algn="tl" rotWithShape="0">
                    <a:prstClr val="black">
                      <a:alpha val="50000"/>
                    </a:prstClr>
                  </a:outerShdw>
                </a:effectLst>
                <a:latin typeface="Source Sans Pro"/>
                <a:cs typeface="Source Sans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+C_ppt_graphic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9"/>
            <a:ext cx="9144000" cy="6858000"/>
          </a:xfrm>
          <a:prstGeom prst="rect">
            <a:avLst/>
          </a:prstGeom>
        </p:spPr>
      </p:pic>
      <p:pic>
        <p:nvPicPr>
          <p:cNvPr id="8" name="Picture 7" descr="cc_logo_cl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3" t="31699" r="25550" b="32650"/>
          <a:stretch/>
        </p:blipFill>
        <p:spPr>
          <a:xfrm>
            <a:off x="7758207" y="5788157"/>
            <a:ext cx="1079500" cy="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827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9" r:id="rId3"/>
    <p:sldLayoutId id="2147483650" r:id="rId4"/>
    <p:sldLayoutId id="2147483671" r:id="rId5"/>
    <p:sldLayoutId id="2147483652" r:id="rId6"/>
    <p:sldLayoutId id="2147483672" r:id="rId7"/>
    <p:sldLayoutId id="2147483658" r:id="rId8"/>
    <p:sldLayoutId id="2147483654" r:id="rId9"/>
    <p:sldLayoutId id="2147483657" r:id="rId10"/>
    <p:sldLayoutId id="2147483660" r:id="rId11"/>
    <p:sldLayoutId id="2147483655" r:id="rId12"/>
    <p:sldLayoutId id="2147483661" r:id="rId13"/>
    <p:sldLayoutId id="2147483662" r:id="rId14"/>
    <p:sldLayoutId id="2147483669" r:id="rId15"/>
    <p:sldLayoutId id="2147483663" r:id="rId16"/>
    <p:sldLayoutId id="2147483670" r:id="rId17"/>
    <p:sldLayoutId id="2147483664" r:id="rId18"/>
    <p:sldLayoutId id="2147483665" r:id="rId19"/>
    <p:sldLayoutId id="2147483667" r:id="rId20"/>
    <p:sldLayoutId id="2147483668" r:id="rId21"/>
    <p:sldLayoutId id="2147483666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/>
          <a:ea typeface="+mj-ea"/>
          <a:cs typeface="Source Sans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usa.com/client/PollReport.aspx?g=9bc36da2-006e-4c6a-abad-703b9a3f1db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2427749"/>
            <a:ext cx="8110961" cy="1470025"/>
          </a:xfrm>
        </p:spPr>
        <p:txBody>
          <a:bodyPr/>
          <a:lstStyle/>
          <a:p>
            <a:r>
              <a:rPr lang="en-US" sz="5200" dirty="0" smtClean="0">
                <a:effectLst/>
              </a:rPr>
              <a:t>Distracted Driver Survey Results &amp; Recommendations</a:t>
            </a:r>
            <a:endParaRPr lang="en-US" sz="5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8" y="4146253"/>
            <a:ext cx="7808913" cy="1196039"/>
          </a:xfrm>
        </p:spPr>
        <p:txBody>
          <a:bodyPr/>
          <a:lstStyle/>
          <a:p>
            <a:r>
              <a:rPr lang="en-US" dirty="0" smtClean="0"/>
              <a:t>C+C (with </a:t>
            </a:r>
            <a:r>
              <a:rPr lang="en-US" dirty="0" err="1" smtClean="0"/>
              <a:t>SurveyUSA</a:t>
            </a:r>
            <a:r>
              <a:rPr lang="en-US" dirty="0" smtClean="0"/>
              <a:t>)</a:t>
            </a:r>
          </a:p>
          <a:p>
            <a:r>
              <a:rPr lang="en-US" smtClean="0"/>
              <a:t>April 18,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1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016" y="462560"/>
            <a:ext cx="7768432" cy="1143000"/>
          </a:xfrm>
        </p:spPr>
        <p:txBody>
          <a:bodyPr>
            <a:noAutofit/>
          </a:bodyPr>
          <a:lstStyle/>
          <a:p>
            <a:r>
              <a:rPr lang="en-US" sz="3800" dirty="0" smtClean="0">
                <a:effectLst/>
              </a:rPr>
              <a:t>Motivators…would stop using their cell phone while driving if:</a:t>
            </a:r>
            <a:endParaRPr lang="en-US" sz="38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9797" y="3246258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98%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5878" y="3671733"/>
            <a:ext cx="25603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5A5D64"/>
                </a:solidFill>
              </a:rPr>
              <a:t>A passenger </a:t>
            </a:r>
            <a:r>
              <a:rPr lang="en-US" sz="2000" dirty="0" smtClean="0">
                <a:solidFill>
                  <a:srgbClr val="5A5D64"/>
                </a:solidFill>
              </a:rPr>
              <a:t>asked </a:t>
            </a:r>
            <a:r>
              <a:rPr lang="en-US" sz="2000" dirty="0">
                <a:solidFill>
                  <a:srgbClr val="5A5D64"/>
                </a:solidFill>
              </a:rPr>
              <a:t>them to stop using </a:t>
            </a:r>
            <a:r>
              <a:rPr lang="en-US" sz="2000" dirty="0" smtClean="0">
                <a:solidFill>
                  <a:srgbClr val="5A5D64"/>
                </a:solidFill>
              </a:rPr>
              <a:t>their </a:t>
            </a:r>
            <a:r>
              <a:rPr lang="en-US" sz="2000" dirty="0">
                <a:solidFill>
                  <a:srgbClr val="5A5D64"/>
                </a:solidFill>
              </a:rPr>
              <a:t>phone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7377" y="3261200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91%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518" y="3671733"/>
            <a:ext cx="20718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Thought they might get a $136 traffic ticket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99550" y="3250243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89%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99550" y="3687176"/>
            <a:ext cx="20512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To model good behavior for their children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99303" y="5361564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88%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570" y="5759461"/>
            <a:ext cx="53456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If </a:t>
            </a:r>
            <a:r>
              <a:rPr lang="en-US" sz="2000" dirty="0">
                <a:solidFill>
                  <a:srgbClr val="5A5D64"/>
                </a:solidFill>
              </a:rPr>
              <a:t>they knew that government statistics show you are 23 times more likely to </a:t>
            </a:r>
            <a:r>
              <a:rPr lang="en-US" sz="2000" dirty="0" smtClean="0">
                <a:solidFill>
                  <a:srgbClr val="5A5D64"/>
                </a:solidFill>
              </a:rPr>
              <a:t>crash</a:t>
            </a:r>
            <a:endParaRPr lang="en-US" sz="2000" dirty="0">
              <a:solidFill>
                <a:srgbClr val="5A5D64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128" y="1593162"/>
            <a:ext cx="1557312" cy="16540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47" y="1462778"/>
            <a:ext cx="1982262" cy="21054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008" y="1516021"/>
            <a:ext cx="2060448" cy="21884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18" y="4853045"/>
            <a:ext cx="1898262" cy="201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1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Motivators cont.</a:t>
            </a:r>
            <a:endParaRPr lang="en-US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2341" y="1453846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87%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3631" y="1865414"/>
            <a:ext cx="56028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Knew that studies show you miss half of what’s going on around you while driving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6213" y="2688854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85%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7504" y="3065807"/>
            <a:ext cx="4763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Knew distraction was a factor in 30% of fatal crashes in WA state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6214" y="3933316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82%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6213" y="4315702"/>
            <a:ext cx="55505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Knew it takes 27 seconds to restore your focus after ending a hands-free call on phone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05733" y="5159968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82%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0682" y="5229152"/>
            <a:ext cx="66590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Knew it was illegal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70310" y="5793441"/>
            <a:ext cx="1232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66%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0095" y="5885028"/>
            <a:ext cx="66590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Knew friends &amp; family disapproved</a:t>
            </a:r>
            <a:endParaRPr lang="en-US" sz="2000" dirty="0">
              <a:solidFill>
                <a:srgbClr val="5A5D64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97" y="1417075"/>
            <a:ext cx="2066544" cy="21884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20" y="4315702"/>
            <a:ext cx="1923498" cy="203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3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3449"/>
            <a:ext cx="7772400" cy="507253"/>
          </a:xfrm>
        </p:spPr>
        <p:txBody>
          <a:bodyPr/>
          <a:lstStyle/>
          <a:p>
            <a:r>
              <a:rPr lang="en-US" dirty="0" smtClean="0"/>
              <a:t>RESEARCH IN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3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426106"/>
            <a:ext cx="8229600" cy="2992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CB3844"/>
                </a:solidFill>
              </a:rPr>
              <a:t>Target Audience: </a:t>
            </a:r>
            <a:r>
              <a:rPr lang="en-US" sz="2400" dirty="0" smtClean="0"/>
              <a:t>Moms of kids K-12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CB3844"/>
                </a:solidFill>
              </a:rPr>
              <a:t>Target Behavior: </a:t>
            </a:r>
            <a:r>
              <a:rPr lang="en-US" sz="2400" dirty="0" smtClean="0"/>
              <a:t>Don’t hold or touch your phone (match the law)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B3844"/>
                </a:solidFill>
              </a:rPr>
              <a:t>Focus: </a:t>
            </a:r>
            <a:r>
              <a:rPr lang="en-US" sz="2400" dirty="0"/>
              <a:t>Role-Modeling </a:t>
            </a:r>
            <a:r>
              <a:rPr lang="en-US" sz="2400" dirty="0" smtClean="0"/>
              <a:t>(when </a:t>
            </a:r>
            <a:r>
              <a:rPr lang="en-US" sz="2400" dirty="0"/>
              <a:t>k</a:t>
            </a:r>
            <a:r>
              <a:rPr lang="en-US" sz="2400" dirty="0" smtClean="0"/>
              <a:t>ids </a:t>
            </a:r>
            <a:r>
              <a:rPr lang="en-US" sz="2400" dirty="0"/>
              <a:t>a</a:t>
            </a:r>
            <a:r>
              <a:rPr lang="en-US" sz="2400" dirty="0" smtClean="0"/>
              <a:t>re </a:t>
            </a: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the </a:t>
            </a:r>
            <a:r>
              <a:rPr lang="en-US" sz="2400" dirty="0" smtClean="0"/>
              <a:t>car </a:t>
            </a:r>
            <a:r>
              <a:rPr lang="en-US" sz="2400" dirty="0"/>
              <a:t>with </a:t>
            </a:r>
            <a:r>
              <a:rPr lang="en-US" sz="2400" dirty="0" smtClean="0"/>
              <a:t>them</a:t>
            </a:r>
            <a:r>
              <a:rPr lang="en-US" sz="2400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Recommended targets</a:t>
            </a:r>
            <a:endParaRPr lang="en-US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436" y="765115"/>
            <a:ext cx="2805930" cy="297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7145383" cy="707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They score </a:t>
            </a:r>
            <a:r>
              <a:rPr lang="en-US" sz="2000" b="1" dirty="0">
                <a:solidFill>
                  <a:srgbClr val="CB3844"/>
                </a:solidFill>
              </a:rPr>
              <a:t>high</a:t>
            </a:r>
            <a:r>
              <a:rPr lang="en-US" sz="2000" dirty="0"/>
              <a:t> on key indices used to select a target audience for a behavior change effort</a:t>
            </a:r>
            <a:r>
              <a:rPr lang="en-US" sz="2000" dirty="0" smtClean="0"/>
              <a:t>:</a:t>
            </a:r>
            <a:r>
              <a:rPr lang="en-US" sz="2000" dirty="0"/>
              <a:t> </a:t>
            </a:r>
            <a:endParaRPr lang="en-US" sz="2000" dirty="0" smtClean="0"/>
          </a:p>
          <a:p>
            <a:pPr lvl="0"/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Rationale – Why Moms?</a:t>
            </a:r>
            <a:endParaRPr lang="en-US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199" y="2318270"/>
            <a:ext cx="622663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CB3844"/>
                </a:solidFill>
              </a:rPr>
              <a:t>Size</a:t>
            </a:r>
            <a:r>
              <a:rPr lang="en-US" sz="1600" dirty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dirty="0" smtClean="0">
                <a:solidFill>
                  <a:srgbClr val="5A5D64"/>
                </a:solidFill>
              </a:rPr>
              <a:t>Audience </a:t>
            </a:r>
            <a:r>
              <a:rPr lang="en-US" sz="2000" dirty="0">
                <a:solidFill>
                  <a:srgbClr val="5A5D64"/>
                </a:solidFill>
              </a:rPr>
              <a:t>is significant. </a:t>
            </a:r>
          </a:p>
          <a:p>
            <a:pPr lvl="1"/>
            <a:r>
              <a:rPr lang="en-US" sz="2000" dirty="0" smtClean="0">
                <a:solidFill>
                  <a:srgbClr val="5A5D64"/>
                </a:solidFill>
              </a:rPr>
              <a:t>Moms </a:t>
            </a:r>
            <a:r>
              <a:rPr lang="en-US" sz="2000" dirty="0">
                <a:solidFill>
                  <a:srgbClr val="5A5D64"/>
                </a:solidFill>
              </a:rPr>
              <a:t>of school age children (K-12) </a:t>
            </a:r>
            <a:br>
              <a:rPr lang="en-US" sz="2000" dirty="0">
                <a:solidFill>
                  <a:srgbClr val="5A5D64"/>
                </a:solidFill>
              </a:rPr>
            </a:br>
            <a:r>
              <a:rPr lang="en-US" sz="2000" dirty="0">
                <a:solidFill>
                  <a:srgbClr val="5A5D64"/>
                </a:solidFill>
              </a:rPr>
              <a:t>E</a:t>
            </a:r>
            <a:r>
              <a:rPr lang="en-US" sz="2000" dirty="0" smtClean="0">
                <a:solidFill>
                  <a:srgbClr val="5A5D64"/>
                </a:solidFill>
              </a:rPr>
              <a:t>stimate</a:t>
            </a:r>
            <a:r>
              <a:rPr lang="en-US" sz="2000" dirty="0">
                <a:solidFill>
                  <a:srgbClr val="5A5D64"/>
                </a:solidFill>
              </a:rPr>
              <a:t>: 500,000 in WA </a:t>
            </a:r>
            <a:r>
              <a:rPr lang="en-US" sz="2000" dirty="0" smtClean="0">
                <a:solidFill>
                  <a:srgbClr val="5A5D64"/>
                </a:solidFill>
              </a:rPr>
              <a:t>state</a:t>
            </a:r>
            <a:endParaRPr lang="en-US" sz="2000" dirty="0">
              <a:solidFill>
                <a:srgbClr val="5A5D64"/>
              </a:solidFill>
            </a:endParaRPr>
          </a:p>
          <a:p>
            <a:pPr lvl="1"/>
            <a:endParaRPr lang="en-US" sz="1600" dirty="0"/>
          </a:p>
          <a:p>
            <a:pPr lvl="0"/>
            <a:endParaRPr lang="en-US" sz="2400" b="1" dirty="0" smtClean="0">
              <a:solidFill>
                <a:srgbClr val="CB3844"/>
              </a:solidFill>
            </a:endParaRPr>
          </a:p>
          <a:p>
            <a:pPr lvl="0"/>
            <a:r>
              <a:rPr lang="en-US" sz="2400" b="1" dirty="0" smtClean="0">
                <a:solidFill>
                  <a:srgbClr val="CB3844"/>
                </a:solidFill>
              </a:rPr>
              <a:t>Incidence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2000" dirty="0" smtClean="0">
                <a:solidFill>
                  <a:srgbClr val="5A5D64"/>
                </a:solidFill>
              </a:rPr>
              <a:t>Of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CB3844"/>
                </a:solidFill>
              </a:rPr>
              <a:t>“the problem behavior” </a:t>
            </a:r>
            <a:r>
              <a:rPr lang="en-US" sz="2000" dirty="0">
                <a:solidFill>
                  <a:srgbClr val="5A5D64"/>
                </a:solidFill>
              </a:rPr>
              <a:t>is significant</a:t>
            </a:r>
            <a:r>
              <a:rPr lang="en-US" sz="2000" dirty="0"/>
              <a:t>. </a:t>
            </a:r>
            <a:endParaRPr lang="en-US" sz="2000" dirty="0" smtClean="0"/>
          </a:p>
          <a:p>
            <a:pPr lvl="0"/>
            <a:r>
              <a:rPr lang="en-US" sz="2000" b="1" dirty="0" smtClean="0">
                <a:solidFill>
                  <a:srgbClr val="CB3844"/>
                </a:solidFill>
              </a:rPr>
              <a:t>	-44</a:t>
            </a:r>
            <a:r>
              <a:rPr lang="en-US" sz="2000" b="1" dirty="0">
                <a:solidFill>
                  <a:srgbClr val="CB3844"/>
                </a:solidFill>
              </a:rPr>
              <a:t>% </a:t>
            </a:r>
            <a:r>
              <a:rPr lang="en-US" sz="2000" dirty="0">
                <a:solidFill>
                  <a:srgbClr val="5A5D64"/>
                </a:solidFill>
              </a:rPr>
              <a:t>reported looking at text messages while </a:t>
            </a:r>
            <a:r>
              <a:rPr lang="en-US" sz="2000" dirty="0" smtClean="0">
                <a:solidFill>
                  <a:srgbClr val="5A5D64"/>
                </a:solidFill>
              </a:rPr>
              <a:t>driving</a:t>
            </a:r>
            <a:br>
              <a:rPr lang="en-US" sz="2000" dirty="0" smtClean="0">
                <a:solidFill>
                  <a:srgbClr val="5A5D64"/>
                </a:solidFill>
              </a:rPr>
            </a:br>
            <a:r>
              <a:rPr lang="en-US" sz="2000" dirty="0" smtClean="0">
                <a:solidFill>
                  <a:srgbClr val="5A5D64"/>
                </a:solidFill>
              </a:rPr>
              <a:t>	</a:t>
            </a:r>
            <a:r>
              <a:rPr lang="en-US" sz="2000" b="1" dirty="0" smtClean="0">
                <a:solidFill>
                  <a:srgbClr val="CB3844"/>
                </a:solidFill>
              </a:rPr>
              <a:t>-31</a:t>
            </a:r>
            <a:r>
              <a:rPr lang="en-US" sz="2000" b="1" dirty="0">
                <a:solidFill>
                  <a:srgbClr val="CB3844"/>
                </a:solidFill>
              </a:rPr>
              <a:t>% </a:t>
            </a:r>
            <a:r>
              <a:rPr lang="en-US" sz="2000" dirty="0">
                <a:solidFill>
                  <a:srgbClr val="5A5D64"/>
                </a:solidFill>
              </a:rPr>
              <a:t>reported sending text messages while driving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9521"/>
            <a:ext cx="2060448" cy="2188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32" y="4175071"/>
            <a:ext cx="1666822" cy="176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5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6777" y="1255685"/>
            <a:ext cx="6428440" cy="538365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CB3844"/>
                </a:solidFill>
              </a:rPr>
              <a:t>Concern</a:t>
            </a:r>
            <a:r>
              <a:rPr lang="en-US" sz="1600" b="1" dirty="0" smtClean="0"/>
              <a:t> </a:t>
            </a:r>
            <a:r>
              <a:rPr lang="en-US" sz="2000" dirty="0"/>
              <a:t>with </a:t>
            </a:r>
            <a:r>
              <a:rPr lang="en-US" sz="2000" b="1" dirty="0">
                <a:solidFill>
                  <a:srgbClr val="CB3844"/>
                </a:solidFill>
              </a:rPr>
              <a:t>“the problem behavior” </a:t>
            </a:r>
            <a:r>
              <a:rPr lang="en-US" sz="2000" dirty="0"/>
              <a:t>is </a:t>
            </a:r>
            <a:r>
              <a:rPr lang="en-US" sz="2000" dirty="0" smtClean="0"/>
              <a:t>significant</a:t>
            </a:r>
            <a:endParaRPr lang="en-US" sz="2000" dirty="0"/>
          </a:p>
          <a:p>
            <a:pPr lvl="1"/>
            <a:r>
              <a:rPr lang="en-US" sz="2000" b="1" dirty="0">
                <a:solidFill>
                  <a:srgbClr val="CB3844"/>
                </a:solidFill>
              </a:rPr>
              <a:t>55% </a:t>
            </a:r>
            <a:r>
              <a:rPr lang="en-US" sz="2000" dirty="0"/>
              <a:t>are concerned they might cause an accident using their cellphone while driving</a:t>
            </a:r>
          </a:p>
          <a:p>
            <a:pPr lvl="1"/>
            <a:r>
              <a:rPr lang="en-US" sz="2000" b="1" dirty="0">
                <a:solidFill>
                  <a:srgbClr val="CB3844"/>
                </a:solidFill>
              </a:rPr>
              <a:t>95% </a:t>
            </a:r>
            <a:r>
              <a:rPr lang="en-US" sz="2000" dirty="0"/>
              <a:t>want to model correct behavior for </a:t>
            </a:r>
            <a:r>
              <a:rPr lang="en-US" sz="2000" dirty="0" smtClean="0"/>
              <a:t>kids</a:t>
            </a:r>
            <a:endParaRPr lang="en-US" sz="2000" dirty="0"/>
          </a:p>
          <a:p>
            <a:pPr lvl="1"/>
            <a:r>
              <a:rPr lang="en-US" sz="2000" b="1" dirty="0">
                <a:solidFill>
                  <a:srgbClr val="CB3844"/>
                </a:solidFill>
              </a:rPr>
              <a:t>95% </a:t>
            </a:r>
            <a:r>
              <a:rPr lang="en-US" sz="2000" dirty="0"/>
              <a:t>are concerned about their safety and the safety of their passengers using the cellphone while </a:t>
            </a:r>
            <a:r>
              <a:rPr lang="en-US" sz="2000" dirty="0" smtClean="0"/>
              <a:t>driving</a:t>
            </a:r>
            <a:br>
              <a:rPr lang="en-US" sz="2000" dirty="0" smtClean="0"/>
            </a:br>
            <a:endParaRPr lang="en-US" sz="2000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B3844"/>
                </a:solidFill>
              </a:rPr>
              <a:t>Impact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2000" dirty="0" smtClean="0"/>
              <a:t>Of </a:t>
            </a:r>
            <a:r>
              <a:rPr lang="en-US" sz="2000" dirty="0"/>
              <a:t>the behavior change would be significant, given the focus on driving with passengers in the car</a:t>
            </a:r>
          </a:p>
          <a:p>
            <a:pPr mar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2400" b="1" dirty="0">
                <a:solidFill>
                  <a:srgbClr val="CB3844"/>
                </a:solidFill>
              </a:rPr>
              <a:t>Ability</a:t>
            </a:r>
            <a:r>
              <a:rPr lang="en-US" sz="1600" dirty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dirty="0" smtClean="0"/>
              <a:t>To </a:t>
            </a:r>
            <a:r>
              <a:rPr lang="en-US" sz="2000" dirty="0"/>
              <a:t>identify and reach through targeted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media channels </a:t>
            </a:r>
            <a:r>
              <a:rPr lang="en-US" sz="2000" dirty="0"/>
              <a:t>is </a:t>
            </a:r>
            <a:r>
              <a:rPr lang="en-US" sz="2000" dirty="0" smtClean="0"/>
              <a:t>strong</a:t>
            </a:r>
            <a:endParaRPr lang="en-US" sz="20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Rationale – Why Moms? Cont.</a:t>
            </a:r>
            <a:endParaRPr lang="en-US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5" y="1105987"/>
            <a:ext cx="1894416" cy="20121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0" y="3661703"/>
            <a:ext cx="2295010" cy="243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7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11783" y="1547949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 Motivators:</a:t>
            </a:r>
            <a:r>
              <a:rPr lang="en-US" sz="2400" dirty="0" smtClean="0"/>
              <a:t>	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Mom-Specific Stats</a:t>
            </a:r>
            <a:endParaRPr lang="en-US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7631" y="3915661"/>
            <a:ext cx="3523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Hearing stories about collisions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98211" y="2092146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84%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98211" y="2486488"/>
            <a:ext cx="3650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Passenger or child in car asks you to stop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34933" y="4642733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59%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3359" y="5054799"/>
            <a:ext cx="3523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Knowing they’re 23x more likely to crash</a:t>
            </a:r>
            <a:endParaRPr lang="en-US" sz="2000" dirty="0">
              <a:solidFill>
                <a:srgbClr val="5A5D64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1257"/>
            <a:ext cx="2066544" cy="21884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406" y="2733402"/>
            <a:ext cx="2060448" cy="21884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34" y="4422866"/>
            <a:ext cx="2066544" cy="2188464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2391989" y="2668100"/>
            <a:ext cx="689356" cy="578677"/>
          </a:xfrm>
          <a:prstGeom prst="line">
            <a:avLst/>
          </a:prstGeom>
          <a:ln>
            <a:solidFill>
              <a:srgbClr val="CB384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322757" y="4685983"/>
            <a:ext cx="662614" cy="613793"/>
          </a:xfrm>
          <a:prstGeom prst="line">
            <a:avLst/>
          </a:prstGeom>
          <a:ln>
            <a:solidFill>
              <a:srgbClr val="CB384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98211" y="3505601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79% </a:t>
            </a:r>
            <a:endParaRPr lang="en-US" sz="2800" b="1" dirty="0">
              <a:solidFill>
                <a:srgbClr val="CB38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27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46714"/>
            <a:ext cx="4038600" cy="4980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Top Barriers: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Mom-Specific Stats</a:t>
            </a:r>
            <a:endParaRPr lang="en-US" dirty="0"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342" y="2098221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65%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2527769"/>
            <a:ext cx="403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Social norm: think “everyone does it”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59776" y="3598216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61%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8202" y="4045284"/>
            <a:ext cx="3650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Say </a:t>
            </a:r>
            <a:r>
              <a:rPr lang="en-US" sz="2000" dirty="0">
                <a:solidFill>
                  <a:srgbClr val="5A5D64"/>
                </a:solidFill>
              </a:rPr>
              <a:t>they only use at traffic lights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48353" y="4582059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68%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88970" y="5014086"/>
            <a:ext cx="3840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 smtClean="0">
                <a:solidFill>
                  <a:srgbClr val="5A5D64"/>
                </a:solidFill>
              </a:rPr>
              <a:t>Comfortable </a:t>
            </a:r>
            <a:r>
              <a:rPr lang="en-US" sz="2000" dirty="0">
                <a:solidFill>
                  <a:srgbClr val="5A5D64"/>
                </a:solidFill>
              </a:rPr>
              <a:t>when others use at a light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8200" y="3174102"/>
            <a:ext cx="2748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5A5D64"/>
                </a:solidFill>
              </a:rPr>
              <a:t>Safety Perception:</a:t>
            </a:r>
            <a:endParaRPr lang="en-US" sz="2400" dirty="0">
              <a:solidFill>
                <a:srgbClr val="5A5D64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40" y="4120153"/>
            <a:ext cx="2060448" cy="21884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41" y="2969902"/>
            <a:ext cx="1762334" cy="1866306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2365862" y="2528761"/>
            <a:ext cx="689356" cy="578677"/>
          </a:xfrm>
          <a:prstGeom prst="line">
            <a:avLst/>
          </a:prstGeom>
          <a:ln>
            <a:solidFill>
              <a:srgbClr val="CB384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22757" y="4685983"/>
            <a:ext cx="662614" cy="613793"/>
          </a:xfrm>
          <a:prstGeom prst="line">
            <a:avLst/>
          </a:prstGeom>
          <a:ln>
            <a:solidFill>
              <a:srgbClr val="CB3844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75" y="1196782"/>
            <a:ext cx="2060448" cy="21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0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campaign timing</a:t>
            </a:r>
          </a:p>
          <a:p>
            <a:r>
              <a:rPr lang="en-US" dirty="0" smtClean="0"/>
              <a:t>Draft social marketing brief</a:t>
            </a:r>
            <a:endParaRPr lang="en-US" dirty="0"/>
          </a:p>
          <a:p>
            <a:r>
              <a:rPr lang="en-US" dirty="0" smtClean="0"/>
              <a:t>Develop campaign creative concepts</a:t>
            </a:r>
          </a:p>
          <a:p>
            <a:r>
              <a:rPr lang="en-US" dirty="0" smtClean="0"/>
              <a:t>Develop marketing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full survey results, </a:t>
            </a:r>
            <a:r>
              <a:rPr lang="en-US" dirty="0" smtClean="0">
                <a:hlinkClick r:id="rId3"/>
              </a:rPr>
              <a:t>click here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dirty="0" smtClean="0"/>
              <a:t>Top-line Research Findings</a:t>
            </a:r>
            <a:endParaRPr lang="en-US" sz="5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Distracted Driving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SurveyUSA</a:t>
            </a:r>
            <a:r>
              <a:rPr lang="en-US" dirty="0" smtClean="0"/>
              <a:t> phone survey</a:t>
            </a:r>
          </a:p>
          <a:p>
            <a:r>
              <a:rPr lang="en-US" dirty="0" smtClean="0"/>
              <a:t>Conducted March 7-16, 2017</a:t>
            </a:r>
          </a:p>
          <a:p>
            <a:r>
              <a:rPr lang="en-US" dirty="0" smtClean="0"/>
              <a:t>Females age 16-34</a:t>
            </a:r>
          </a:p>
          <a:p>
            <a:r>
              <a:rPr lang="en-US" dirty="0" smtClean="0"/>
              <a:t>Sample size: 1,000 (847 drivers)</a:t>
            </a:r>
          </a:p>
          <a:p>
            <a:r>
              <a:rPr lang="en-US" dirty="0" smtClean="0"/>
              <a:t>WA state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effectLst/>
              </a:rPr>
              <a:t>Research Overview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5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8891"/>
            <a:ext cx="82296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Agreement on Dangers</a:t>
            </a:r>
            <a:endParaRPr lang="en-US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4995" y="1970900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B3844"/>
                </a:solidFill>
              </a:rPr>
              <a:t>96%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04853" y="1388167"/>
            <a:ext cx="2863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C86A7"/>
                </a:solidFill>
              </a:rPr>
              <a:t>As </a:t>
            </a:r>
            <a:r>
              <a:rPr lang="en-US" sz="3200" dirty="0" smtClean="0">
                <a:solidFill>
                  <a:srgbClr val="2C86A7"/>
                </a:solidFill>
              </a:rPr>
              <a:t>Drivers</a:t>
            </a:r>
            <a:r>
              <a:rPr lang="en-US" sz="3200" dirty="0">
                <a:solidFill>
                  <a:srgbClr val="2C86A7"/>
                </a:solidFill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3004853" y="2400448"/>
            <a:ext cx="35232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Agree </a:t>
            </a:r>
            <a:r>
              <a:rPr lang="en-US" sz="2000" dirty="0">
                <a:solidFill>
                  <a:srgbClr val="5A5D64"/>
                </a:solidFill>
              </a:rPr>
              <a:t>that using a cell-phone while driving is </a:t>
            </a:r>
            <a:r>
              <a:rPr lang="en-US" sz="2000" dirty="0" smtClean="0">
                <a:solidFill>
                  <a:srgbClr val="5A5D64"/>
                </a:solidFill>
              </a:rPr>
              <a:t>dangerous</a:t>
            </a:r>
            <a:endParaRPr lang="en-US" sz="2000" dirty="0">
              <a:solidFill>
                <a:srgbClr val="5A5D6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17" y="1529626"/>
            <a:ext cx="2060448" cy="21884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27850" y="3306024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97%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16276" y="3718090"/>
            <a:ext cx="3650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Agree </a:t>
            </a:r>
            <a:r>
              <a:rPr lang="en-US" sz="2000" dirty="0">
                <a:solidFill>
                  <a:srgbClr val="5A5D64"/>
                </a:solidFill>
              </a:rPr>
              <a:t>that typing on a cell phone while driving is </a:t>
            </a:r>
            <a:r>
              <a:rPr lang="en-US" sz="2000" dirty="0" smtClean="0">
                <a:solidFill>
                  <a:srgbClr val="5A5D64"/>
                </a:solidFill>
              </a:rPr>
              <a:t>dangerous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16427" y="4637113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91%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4852" y="5049179"/>
            <a:ext cx="42756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Agree </a:t>
            </a:r>
            <a:r>
              <a:rPr lang="en-US" sz="2000" dirty="0">
                <a:solidFill>
                  <a:srgbClr val="5A5D64"/>
                </a:solidFill>
              </a:rPr>
              <a:t>they may cause an accident if using their cell phone while driving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44" y="3760054"/>
            <a:ext cx="2066544" cy="21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8891"/>
            <a:ext cx="82296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Agreement on Dangers</a:t>
            </a:r>
            <a:endParaRPr lang="en-US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4995" y="1970900"/>
            <a:ext cx="1755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Only 1%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4853" y="1388167"/>
            <a:ext cx="2863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C86A7"/>
                </a:solidFill>
              </a:rPr>
              <a:t>As </a:t>
            </a:r>
            <a:r>
              <a:rPr lang="en-US" sz="3200" dirty="0" smtClean="0">
                <a:solidFill>
                  <a:srgbClr val="2C86A7"/>
                </a:solidFill>
              </a:rPr>
              <a:t>Passengers:</a:t>
            </a:r>
            <a:endParaRPr lang="en-US" sz="3200" dirty="0">
              <a:solidFill>
                <a:srgbClr val="2C86A7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04853" y="2400448"/>
            <a:ext cx="37200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Are "very </a:t>
            </a:r>
            <a:r>
              <a:rPr lang="en-US" sz="2000" dirty="0">
                <a:solidFill>
                  <a:srgbClr val="5A5D64"/>
                </a:solidFill>
              </a:rPr>
              <a:t>comfortable" if the driver is texting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27850" y="3306024"/>
            <a:ext cx="2369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Only 2%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16276" y="3718090"/>
            <a:ext cx="4495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Are </a:t>
            </a:r>
            <a:r>
              <a:rPr lang="en-US" sz="2000" dirty="0">
                <a:solidFill>
                  <a:srgbClr val="5A5D64"/>
                </a:solidFill>
              </a:rPr>
              <a:t>"very comfortable" if the driver is using the phone to check social media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16427" y="4637113"/>
            <a:ext cx="16450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Only 5%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4853" y="5049179"/>
            <a:ext cx="4240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Are </a:t>
            </a:r>
            <a:r>
              <a:rPr lang="en-US" sz="2000" dirty="0">
                <a:solidFill>
                  <a:srgbClr val="5A5D64"/>
                </a:solidFill>
              </a:rPr>
              <a:t>"very comfortable" if the driver is driving with 1 hand while holding a phone with the other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25" y="1687492"/>
            <a:ext cx="2066544" cy="21884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25" y="4261557"/>
            <a:ext cx="2066544" cy="21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7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But…does it translate to behavior?</a:t>
            </a:r>
            <a:endParaRPr lang="en-US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27202" y="1886030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96%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7839" y="1991410"/>
            <a:ext cx="3720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Have their phone on while driving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27202" y="5134162"/>
            <a:ext cx="893391" cy="39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51%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39" y="5198264"/>
            <a:ext cx="3720038" cy="300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Make phone calls</a:t>
            </a:r>
            <a:endParaRPr lang="en-US" sz="2000" dirty="0">
              <a:solidFill>
                <a:srgbClr val="5A5D64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42" y="1417038"/>
            <a:ext cx="2066544" cy="218846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27202" y="2671093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91%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67839" y="2756098"/>
            <a:ext cx="3720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Use their phone GPS to navigate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27202" y="3474902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64%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67839" y="3559907"/>
            <a:ext cx="3720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Answer a ringing phone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27203" y="4288089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59%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67839" y="4373094"/>
            <a:ext cx="45071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Use phone when stopped at a traffic light</a:t>
            </a:r>
            <a:endParaRPr lang="en-US" sz="2000" dirty="0">
              <a:solidFill>
                <a:srgbClr val="5A5D64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00" y="3510301"/>
            <a:ext cx="2060448" cy="21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3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But…does it translate to behavior?</a:t>
            </a:r>
            <a:endParaRPr lang="en-US" dirty="0"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033" y="1458648"/>
            <a:ext cx="1711782" cy="18127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924" y="1355457"/>
            <a:ext cx="2066544" cy="218846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74312" y="3292933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48%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4311" y="3712339"/>
            <a:ext cx="23425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5A5D64"/>
                </a:solidFill>
              </a:rPr>
              <a:t>Read an incoming </a:t>
            </a:r>
            <a:r>
              <a:rPr lang="en-US" sz="2000" dirty="0" smtClean="0">
                <a:solidFill>
                  <a:srgbClr val="5A5D64"/>
                </a:solidFill>
              </a:rPr>
              <a:t>text </a:t>
            </a:r>
            <a:r>
              <a:rPr lang="en-US" sz="2000" dirty="0">
                <a:solidFill>
                  <a:srgbClr val="5A5D64"/>
                </a:solidFill>
              </a:rPr>
              <a:t>message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48190" y="4487500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8%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37289" y="4918777"/>
            <a:ext cx="3720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Post to social media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4311" y="4527660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34%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4311" y="4925771"/>
            <a:ext cx="3720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Send a text message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13465" y="3296570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12%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18796" y="3734467"/>
            <a:ext cx="2650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Look at social media</a:t>
            </a:r>
            <a:endParaRPr lang="en-US" sz="2000" dirty="0">
              <a:solidFill>
                <a:srgbClr val="5A5D64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49867" y="3265197"/>
            <a:ext cx="89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B3844"/>
                </a:solidFill>
              </a:rPr>
              <a:t>9% </a:t>
            </a:r>
            <a:endParaRPr lang="en-US" sz="2800" b="1" dirty="0">
              <a:solidFill>
                <a:srgbClr val="CB3844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23305" y="3716943"/>
            <a:ext cx="19501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A5D64"/>
                </a:solidFill>
              </a:rPr>
              <a:t>Look at websites other than social media</a:t>
            </a:r>
            <a:endParaRPr lang="en-US" sz="2000" dirty="0">
              <a:solidFill>
                <a:srgbClr val="5A5D6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78" y="1390182"/>
            <a:ext cx="2060448" cy="21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Barriers</a:t>
            </a:r>
            <a:endParaRPr lang="en-US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868" y="2967937"/>
            <a:ext cx="72705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CB3844"/>
                </a:solidFill>
              </a:rPr>
              <a:t>They think they are safe doing </a:t>
            </a:r>
            <a:r>
              <a:rPr lang="en-US" sz="4000" b="1" i="1" dirty="0" smtClean="0">
                <a:solidFill>
                  <a:srgbClr val="CB3844"/>
                </a:solidFill>
              </a:rPr>
              <a:t>it. </a:t>
            </a:r>
            <a:endParaRPr lang="en-US" sz="4000" b="1" i="1" dirty="0">
              <a:solidFill>
                <a:srgbClr val="CB38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Barriers</a:t>
            </a:r>
            <a:endParaRPr lang="en-US" dirty="0"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" y="1227909"/>
            <a:ext cx="2374120" cy="25216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95544" y="1482662"/>
            <a:ext cx="1535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CB3844"/>
                </a:solidFill>
              </a:rPr>
              <a:t>81% </a:t>
            </a:r>
            <a:endParaRPr lang="en-US" sz="4800" b="1" dirty="0">
              <a:solidFill>
                <a:srgbClr val="CB38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544" y="2229399"/>
            <a:ext cx="5798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5A5D64"/>
                </a:solidFill>
              </a:rPr>
              <a:t>Say </a:t>
            </a:r>
            <a:r>
              <a:rPr lang="en-US" sz="2400" dirty="0">
                <a:solidFill>
                  <a:srgbClr val="5A5D64"/>
                </a:solidFill>
              </a:rPr>
              <a:t>they can safely drive using a hands-free device that allows them to talk while keeping 2 hands on the wheel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210603" y="5060388"/>
            <a:ext cx="5463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5A5D64"/>
                </a:solidFill>
              </a:rPr>
              <a:t>Say </a:t>
            </a:r>
            <a:r>
              <a:rPr lang="en-US" sz="2400" dirty="0">
                <a:solidFill>
                  <a:srgbClr val="5A5D64"/>
                </a:solidFill>
              </a:rPr>
              <a:t>they can safely drive using just one hand on the steering wheel</a:t>
            </a:r>
          </a:p>
        </p:txBody>
      </p:sp>
      <p:sp>
        <p:nvSpPr>
          <p:cNvPr id="9" name="Rectangle 8"/>
          <p:cNvSpPr/>
          <p:nvPr/>
        </p:nvSpPr>
        <p:spPr>
          <a:xfrm>
            <a:off x="2195544" y="4394515"/>
            <a:ext cx="18866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CB3844"/>
                </a:solidFill>
              </a:rPr>
              <a:t>55% </a:t>
            </a:r>
            <a:endParaRPr lang="en-US" sz="4800" b="1" dirty="0">
              <a:solidFill>
                <a:srgbClr val="CB3844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44" y="4151245"/>
            <a:ext cx="1946836" cy="206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7E9D371E-7938-4ACC-9B43-FD72BADB4E7E}" vid="{FCEA69D9-E4D0-469D-8565-E8A7F18D6F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C+C_ppt_template</Template>
  <TotalTime>7874</TotalTime>
  <Words>660</Words>
  <Application>Microsoft Office PowerPoint</Application>
  <PresentationFormat>On-screen Show (4:3)</PresentationFormat>
  <Paragraphs>145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Source Sans Pro</vt:lpstr>
      <vt:lpstr>Office Theme</vt:lpstr>
      <vt:lpstr>Distracted Driver Survey Results &amp; Recommendations</vt:lpstr>
      <vt:lpstr>Top-line Research Findings</vt:lpstr>
      <vt:lpstr>Research Overview</vt:lpstr>
      <vt:lpstr>Agreement on Dangers</vt:lpstr>
      <vt:lpstr>Agreement on Dangers</vt:lpstr>
      <vt:lpstr>But…does it translate to behavior?</vt:lpstr>
      <vt:lpstr>But…does it translate to behavior?</vt:lpstr>
      <vt:lpstr>Barriers</vt:lpstr>
      <vt:lpstr>Barriers</vt:lpstr>
      <vt:lpstr>Motivators…would stop using their cell phone while driving if:</vt:lpstr>
      <vt:lpstr>Motivators cont.</vt:lpstr>
      <vt:lpstr>Recommendations</vt:lpstr>
      <vt:lpstr>Recommended targets</vt:lpstr>
      <vt:lpstr>Rationale – Why Moms?</vt:lpstr>
      <vt:lpstr>Rationale – Why Moms? Cont.</vt:lpstr>
      <vt:lpstr>Mom-Specific Stats</vt:lpstr>
      <vt:lpstr>Mom-Specific Stats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 Title Here</dc:title>
  <dc:creator>Carey Evenson</dc:creator>
  <cp:lastModifiedBy>Amanda Godwin</cp:lastModifiedBy>
  <cp:revision>84</cp:revision>
  <cp:lastPrinted>2017-04-18T21:10:43Z</cp:lastPrinted>
  <dcterms:created xsi:type="dcterms:W3CDTF">2017-03-31T21:40:00Z</dcterms:created>
  <dcterms:modified xsi:type="dcterms:W3CDTF">2017-04-18T21:11:53Z</dcterms:modified>
</cp:coreProperties>
</file>