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9" r:id="rId4"/>
    <p:sldId id="273" r:id="rId5"/>
    <p:sldId id="274" r:id="rId6"/>
    <p:sldId id="275" r:id="rId7"/>
    <p:sldId id="280" r:id="rId8"/>
    <p:sldId id="268" r:id="rId9"/>
    <p:sldId id="279" r:id="rId10"/>
    <p:sldId id="270" r:id="rId11"/>
    <p:sldId id="271" r:id="rId12"/>
    <p:sldId id="258" r:id="rId13"/>
    <p:sldId id="269" r:id="rId14"/>
    <p:sldId id="272" r:id="rId15"/>
    <p:sldId id="277" r:id="rId16"/>
    <p:sldId id="278" r:id="rId17"/>
    <p:sldId id="281" r:id="rId18"/>
    <p:sldId id="282" r:id="rId19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3844"/>
    <a:srgbClr val="5A5D64"/>
    <a:srgbClr val="2C86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04" autoAdjust="0"/>
    <p:restoredTop sz="84615" autoAdjust="0"/>
  </p:normalViewPr>
  <p:slideViewPr>
    <p:cSldViewPr snapToGrid="0" snapToObjects="1">
      <p:cViewPr varScale="1">
        <p:scale>
          <a:sx n="96" d="100"/>
          <a:sy n="96" d="100"/>
        </p:scale>
        <p:origin x="153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9" d="100"/>
          <a:sy n="99" d="100"/>
        </p:scale>
        <p:origin x="349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0CFFB89C-9F0E-4F94-939C-C1893C4F39B9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300B5025-3B8E-4748-B9E2-6972AC4A8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745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B5960A07-0785-4437-B294-9302B8EFEB93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53" tIns="48327" rIns="96653" bIns="4832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E92C0DEF-BBF7-4173-A1AA-20A238DCF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178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2C0DEF-BBF7-4173-A1AA-20A238DCF74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1047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Multitasking</a:t>
            </a:r>
            <a:r>
              <a:rPr lang="en-US" baseline="0" dirty="0" smtClean="0"/>
              <a:t> </a:t>
            </a:r>
            <a:r>
              <a:rPr lang="en-US" baseline="0" dirty="0" smtClean="0"/>
              <a:t>did not end up being as high of a top motivator as we expected – just 14% had FOMO, 28%  (23% of moms) agree that they using a phone in the car helps me be more productive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2C0DEF-BBF7-4173-A1AA-20A238DCF74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9180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2C0DEF-BBF7-4173-A1AA-20A238DCF74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456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2C0DEF-BBF7-4173-A1AA-20A238DCF74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654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2C0DEF-BBF7-4173-A1AA-20A238DCF74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8813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624,768 </a:t>
            </a:r>
            <a:r>
              <a:rPr lang="en-US" dirty="0"/>
              <a:t>households with children K-12.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500,000 Conservative estimate of number of moms with school age children (K-12)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2C0DEF-BBF7-4173-A1AA-20A238DCF74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1380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2C0DEF-BBF7-4173-A1AA-20A238DCF74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360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2C0DEF-BBF7-4173-A1AA-20A238DCF74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9174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2C0DEF-BBF7-4173-A1AA-20A238DCF74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0992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2C0DEF-BBF7-4173-A1AA-20A238DCF74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0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2C0DEF-BBF7-4173-A1AA-20A238DCF7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7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2C0DEF-BBF7-4173-A1AA-20A238DCF7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225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2C0DEF-BBF7-4173-A1AA-20A238DCF7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2907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2C0DEF-BBF7-4173-A1AA-20A238DCF7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979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2C0DEF-BBF7-4173-A1AA-20A238DCF7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6437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2C0DEF-BBF7-4173-A1AA-20A238DCF74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56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2C0DEF-BBF7-4173-A1AA-20A238DCF74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7817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2C0DEF-BBF7-4173-A1AA-20A238DCF74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277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rotWithShape="1">
          <a:gsLst>
            <a:gs pos="61000">
              <a:schemeClr val="bg1">
                <a:tint val="80000"/>
                <a:satMod val="300000"/>
              </a:schemeClr>
            </a:gs>
            <a:gs pos="100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+C_ppt_graphics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49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17612"/>
            <a:ext cx="7772400" cy="1470025"/>
          </a:xfrm>
        </p:spPr>
        <p:txBody>
          <a:bodyPr>
            <a:noAutofit/>
          </a:bodyPr>
          <a:lstStyle>
            <a:lvl1pPr algn="l">
              <a:lnSpc>
                <a:spcPct val="80000"/>
              </a:lnSpc>
              <a:defRPr sz="5400" b="0" i="0">
                <a:solidFill>
                  <a:srgbClr val="2C86A7"/>
                </a:solidFill>
                <a:effectLst>
                  <a:outerShdw blurRad="44450" dist="25400" dir="2700000" algn="tl" rotWithShape="0">
                    <a:prstClr val="black">
                      <a:alpha val="50000"/>
                    </a:prstClr>
                  </a:outerShdw>
                </a:effectLst>
                <a:latin typeface="Source Sans Pro"/>
                <a:cs typeface="Source Sans Pro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799" y="3727668"/>
            <a:ext cx="7808913" cy="1196039"/>
          </a:xfrm>
        </p:spPr>
        <p:txBody>
          <a:bodyPr>
            <a:normAutofit/>
          </a:bodyPr>
          <a:lstStyle>
            <a:lvl1pPr marL="0" indent="0" algn="l">
              <a:buNone/>
              <a:defRPr sz="2800" b="1" i="0">
                <a:solidFill>
                  <a:srgbClr val="CB3844"/>
                </a:solidFill>
                <a:latin typeface="Source Sans Pro"/>
                <a:cs typeface="Source Sans Pro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9" descr="cc_logo_clr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73" t="31699" r="25550" b="32650"/>
          <a:stretch/>
        </p:blipFill>
        <p:spPr>
          <a:xfrm>
            <a:off x="7758207" y="5788157"/>
            <a:ext cx="1079500" cy="79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6216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gradFill>
          <a:gsLst>
            <a:gs pos="41000">
              <a:schemeClr val="bg1"/>
            </a:gs>
            <a:gs pos="100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9641" y="5685118"/>
            <a:ext cx="6507536" cy="373252"/>
          </a:xfrm>
        </p:spPr>
        <p:txBody>
          <a:bodyPr anchor="b">
            <a:normAutofit/>
          </a:bodyPr>
          <a:lstStyle>
            <a:lvl1pPr algn="l">
              <a:defRPr sz="1800" b="1" i="0">
                <a:solidFill>
                  <a:srgbClr val="5A5D64"/>
                </a:solidFill>
                <a:latin typeface="Source Sans Pro"/>
                <a:cs typeface="Source Sans Pro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534894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9641" y="6125882"/>
            <a:ext cx="6507536" cy="444226"/>
          </a:xfrm>
        </p:spPr>
        <p:txBody>
          <a:bodyPr/>
          <a:lstStyle>
            <a:lvl1pPr marL="0" indent="0">
              <a:buNone/>
              <a:defRPr sz="1400" b="0" i="0">
                <a:solidFill>
                  <a:srgbClr val="5A5D64"/>
                </a:solidFill>
                <a:latin typeface="Source Sans Pro"/>
                <a:cs typeface="Source Sans Pro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" name="Picture 7" descr="cc_logo_clr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73" t="31699" r="25550" b="32650"/>
          <a:stretch/>
        </p:blipFill>
        <p:spPr>
          <a:xfrm>
            <a:off x="7758207" y="5788157"/>
            <a:ext cx="1079500" cy="79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681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icture">
    <p:bg>
      <p:bgPr>
        <a:gradFill>
          <a:gsLst>
            <a:gs pos="41000">
              <a:schemeClr val="bg1"/>
            </a:gs>
            <a:gs pos="100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9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gradFill>
          <a:gsLst>
            <a:gs pos="41000">
              <a:schemeClr val="bg1"/>
            </a:gs>
            <a:gs pos="100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0959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_whit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+C_ppt_graphics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49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17612"/>
            <a:ext cx="7772400" cy="1470025"/>
          </a:xfrm>
        </p:spPr>
        <p:txBody>
          <a:bodyPr>
            <a:noAutofit/>
          </a:bodyPr>
          <a:lstStyle>
            <a:lvl1pPr algn="l">
              <a:lnSpc>
                <a:spcPct val="80000"/>
              </a:lnSpc>
              <a:defRPr sz="5400" b="0" i="0">
                <a:solidFill>
                  <a:srgbClr val="2C86A7"/>
                </a:solidFill>
                <a:effectLst>
                  <a:outerShdw blurRad="44450" dist="25400" dir="2700000" algn="tl" rotWithShape="0">
                    <a:prstClr val="black">
                      <a:alpha val="50000"/>
                    </a:prstClr>
                  </a:outerShdw>
                </a:effectLst>
                <a:latin typeface="Source Sans Pro"/>
                <a:cs typeface="Source Sans Pro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799" y="3727668"/>
            <a:ext cx="7808913" cy="1196039"/>
          </a:xfrm>
        </p:spPr>
        <p:txBody>
          <a:bodyPr>
            <a:normAutofit/>
          </a:bodyPr>
          <a:lstStyle>
            <a:lvl1pPr marL="0" indent="0" algn="l">
              <a:buNone/>
              <a:defRPr sz="2800" b="1" i="0">
                <a:solidFill>
                  <a:srgbClr val="CB3844"/>
                </a:solidFill>
                <a:latin typeface="Source Sans Pro"/>
                <a:cs typeface="Source Sans Pro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9" descr="cc_logo_clr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73" t="31699" r="25550" b="32650"/>
          <a:stretch/>
        </p:blipFill>
        <p:spPr>
          <a:xfrm>
            <a:off x="7758207" y="5788157"/>
            <a:ext cx="1079500" cy="79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9902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whit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+C_ppt_graphics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49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2141"/>
            <a:ext cx="8229600" cy="4525963"/>
          </a:xfrm>
        </p:spPr>
        <p:txBody>
          <a:bodyPr/>
          <a:lstStyle>
            <a:lvl1pPr>
              <a:defRPr>
                <a:solidFill>
                  <a:srgbClr val="5A5D64"/>
                </a:solidFill>
                <a:latin typeface="Source Sans Pro"/>
                <a:cs typeface="Source Sans Pro"/>
              </a:defRPr>
            </a:lvl1pPr>
            <a:lvl2pPr>
              <a:defRPr>
                <a:solidFill>
                  <a:srgbClr val="5A5D64"/>
                </a:solidFill>
                <a:latin typeface="Source Sans Pro"/>
                <a:cs typeface="Source Sans Pro"/>
              </a:defRPr>
            </a:lvl2pPr>
            <a:lvl3pPr>
              <a:defRPr>
                <a:solidFill>
                  <a:srgbClr val="5A5D64"/>
                </a:solidFill>
                <a:latin typeface="Source Sans Pro"/>
                <a:cs typeface="Source Sans Pro"/>
              </a:defRPr>
            </a:lvl3pPr>
            <a:lvl4pPr>
              <a:defRPr>
                <a:solidFill>
                  <a:srgbClr val="5A5D64"/>
                </a:solidFill>
                <a:latin typeface="Source Sans Pro"/>
                <a:cs typeface="Source Sans Pro"/>
              </a:defRPr>
            </a:lvl4pPr>
            <a:lvl5pPr>
              <a:defRPr>
                <a:solidFill>
                  <a:srgbClr val="5A5D64"/>
                </a:solidFill>
                <a:latin typeface="Source Sans Pro"/>
                <a:cs typeface="Source Sans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8" name="Picture 7" descr="cc_logo_clr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73" t="31699" r="25550" b="32650"/>
          <a:stretch/>
        </p:blipFill>
        <p:spPr>
          <a:xfrm>
            <a:off x="7758207" y="5788157"/>
            <a:ext cx="1079500" cy="79716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 algn="l">
              <a:defRPr>
                <a:solidFill>
                  <a:srgbClr val="2C86A7"/>
                </a:solidFill>
                <a:effectLst>
                  <a:outerShdw blurRad="50800" dist="25400" dir="2700000" algn="tl" rotWithShape="0">
                    <a:prstClr val="black">
                      <a:alpha val="50000"/>
                    </a:prstClr>
                  </a:outerShdw>
                </a:effectLst>
                <a:latin typeface="Source Sans Pro"/>
                <a:cs typeface="Source Sans Pro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5783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_white bg_no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+C_ppt_graphics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49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2141"/>
            <a:ext cx="8229600" cy="4525963"/>
          </a:xfrm>
        </p:spPr>
        <p:txBody>
          <a:bodyPr/>
          <a:lstStyle>
            <a:lvl1pPr>
              <a:defRPr>
                <a:solidFill>
                  <a:srgbClr val="5A5D64"/>
                </a:solidFill>
                <a:latin typeface="Source Sans Pro"/>
                <a:cs typeface="Source Sans Pro"/>
              </a:defRPr>
            </a:lvl1pPr>
            <a:lvl2pPr>
              <a:defRPr>
                <a:solidFill>
                  <a:srgbClr val="5A5D64"/>
                </a:solidFill>
                <a:latin typeface="Source Sans Pro"/>
                <a:cs typeface="Source Sans Pro"/>
              </a:defRPr>
            </a:lvl2pPr>
            <a:lvl3pPr>
              <a:defRPr>
                <a:solidFill>
                  <a:srgbClr val="5A5D64"/>
                </a:solidFill>
                <a:latin typeface="Source Sans Pro"/>
                <a:cs typeface="Source Sans Pro"/>
              </a:defRPr>
            </a:lvl3pPr>
            <a:lvl4pPr>
              <a:defRPr>
                <a:solidFill>
                  <a:srgbClr val="5A5D64"/>
                </a:solidFill>
                <a:latin typeface="Source Sans Pro"/>
                <a:cs typeface="Source Sans Pro"/>
              </a:defRPr>
            </a:lvl4pPr>
            <a:lvl5pPr>
              <a:defRPr>
                <a:solidFill>
                  <a:srgbClr val="5A5D64"/>
                </a:solidFill>
                <a:latin typeface="Source Sans Pro"/>
                <a:cs typeface="Source Sans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 algn="l">
              <a:defRPr>
                <a:solidFill>
                  <a:srgbClr val="2C86A7"/>
                </a:solidFill>
                <a:effectLst>
                  <a:outerShdw blurRad="50800" dist="25400" dir="2700000" algn="tl" rotWithShape="0">
                    <a:prstClr val="black">
                      <a:alpha val="50000"/>
                    </a:prstClr>
                  </a:outerShdw>
                </a:effectLst>
                <a:latin typeface="Source Sans Pro"/>
                <a:cs typeface="Source Sans Pro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7160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_whit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+C_ppt_graphics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49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5A5D64"/>
                </a:solidFill>
                <a:latin typeface="Source Sans Pro"/>
                <a:cs typeface="Source Sans Pro"/>
              </a:defRPr>
            </a:lvl1pPr>
            <a:lvl2pPr>
              <a:defRPr sz="2400">
                <a:solidFill>
                  <a:srgbClr val="5A5D64"/>
                </a:solidFill>
                <a:latin typeface="Source Sans Pro"/>
                <a:cs typeface="Source Sans Pro"/>
              </a:defRPr>
            </a:lvl2pPr>
            <a:lvl3pPr>
              <a:defRPr sz="2000">
                <a:solidFill>
                  <a:srgbClr val="5A5D64"/>
                </a:solidFill>
                <a:latin typeface="Source Sans Pro"/>
                <a:cs typeface="Source Sans Pro"/>
              </a:defRPr>
            </a:lvl3pPr>
            <a:lvl4pPr>
              <a:defRPr sz="1800">
                <a:solidFill>
                  <a:srgbClr val="5A5D64"/>
                </a:solidFill>
                <a:latin typeface="Source Sans Pro"/>
                <a:cs typeface="Source Sans Pro"/>
              </a:defRPr>
            </a:lvl4pPr>
            <a:lvl5pPr>
              <a:defRPr sz="1800">
                <a:solidFill>
                  <a:srgbClr val="5A5D64"/>
                </a:solidFill>
                <a:latin typeface="Source Sans Pro"/>
                <a:cs typeface="Source Sans Pro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5A5D64"/>
                </a:solidFill>
                <a:latin typeface="Source Sans Pro"/>
                <a:cs typeface="Source Sans Pro"/>
              </a:defRPr>
            </a:lvl1pPr>
            <a:lvl2pPr>
              <a:defRPr sz="2400">
                <a:solidFill>
                  <a:srgbClr val="5A5D64"/>
                </a:solidFill>
                <a:latin typeface="Source Sans Pro"/>
                <a:cs typeface="Source Sans Pro"/>
              </a:defRPr>
            </a:lvl2pPr>
            <a:lvl3pPr>
              <a:defRPr sz="2000">
                <a:solidFill>
                  <a:srgbClr val="5A5D64"/>
                </a:solidFill>
                <a:latin typeface="Source Sans Pro"/>
                <a:cs typeface="Source Sans Pro"/>
              </a:defRPr>
            </a:lvl3pPr>
            <a:lvl4pPr>
              <a:defRPr sz="1800">
                <a:solidFill>
                  <a:srgbClr val="5A5D64"/>
                </a:solidFill>
                <a:latin typeface="Source Sans Pro"/>
                <a:cs typeface="Source Sans Pro"/>
              </a:defRPr>
            </a:lvl4pPr>
            <a:lvl5pPr>
              <a:defRPr sz="1800">
                <a:solidFill>
                  <a:srgbClr val="5A5D64"/>
                </a:solidFill>
                <a:latin typeface="Source Sans Pro"/>
                <a:cs typeface="Source Sans Pro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 algn="l">
              <a:defRPr>
                <a:solidFill>
                  <a:srgbClr val="2C86A7"/>
                </a:solidFill>
                <a:effectLst>
                  <a:outerShdw blurRad="50800" dist="25400" dir="2700000" algn="tl" rotWithShape="0">
                    <a:prstClr val="black">
                      <a:alpha val="50000"/>
                    </a:prstClr>
                  </a:outerShdw>
                </a:effectLst>
                <a:latin typeface="Source Sans Pro"/>
                <a:cs typeface="Source Sans Pro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" name="Picture 9" descr="cc_logo_clr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73" t="31699" r="25550" b="32650"/>
          <a:stretch/>
        </p:blipFill>
        <p:spPr>
          <a:xfrm>
            <a:off x="7758207" y="5788157"/>
            <a:ext cx="1079500" cy="79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8444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_white bg_no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+C_ppt_graphics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49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5A5D64"/>
                </a:solidFill>
                <a:latin typeface="Source Sans Pro"/>
                <a:cs typeface="Source Sans Pro"/>
              </a:defRPr>
            </a:lvl1pPr>
            <a:lvl2pPr>
              <a:defRPr sz="2400">
                <a:solidFill>
                  <a:srgbClr val="5A5D64"/>
                </a:solidFill>
                <a:latin typeface="Source Sans Pro"/>
                <a:cs typeface="Source Sans Pro"/>
              </a:defRPr>
            </a:lvl2pPr>
            <a:lvl3pPr>
              <a:defRPr sz="2000">
                <a:solidFill>
                  <a:srgbClr val="5A5D64"/>
                </a:solidFill>
                <a:latin typeface="Source Sans Pro"/>
                <a:cs typeface="Source Sans Pro"/>
              </a:defRPr>
            </a:lvl3pPr>
            <a:lvl4pPr>
              <a:defRPr sz="1800">
                <a:solidFill>
                  <a:srgbClr val="5A5D64"/>
                </a:solidFill>
                <a:latin typeface="Source Sans Pro"/>
                <a:cs typeface="Source Sans Pro"/>
              </a:defRPr>
            </a:lvl4pPr>
            <a:lvl5pPr>
              <a:defRPr sz="1800">
                <a:solidFill>
                  <a:srgbClr val="5A5D64"/>
                </a:solidFill>
                <a:latin typeface="Source Sans Pro"/>
                <a:cs typeface="Source Sans Pro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5A5D64"/>
                </a:solidFill>
                <a:latin typeface="Source Sans Pro"/>
                <a:cs typeface="Source Sans Pro"/>
              </a:defRPr>
            </a:lvl1pPr>
            <a:lvl2pPr>
              <a:defRPr sz="2400">
                <a:solidFill>
                  <a:srgbClr val="5A5D64"/>
                </a:solidFill>
                <a:latin typeface="Source Sans Pro"/>
                <a:cs typeface="Source Sans Pro"/>
              </a:defRPr>
            </a:lvl2pPr>
            <a:lvl3pPr>
              <a:defRPr sz="2000">
                <a:solidFill>
                  <a:srgbClr val="5A5D64"/>
                </a:solidFill>
                <a:latin typeface="Source Sans Pro"/>
                <a:cs typeface="Source Sans Pro"/>
              </a:defRPr>
            </a:lvl3pPr>
            <a:lvl4pPr>
              <a:defRPr sz="1800">
                <a:solidFill>
                  <a:srgbClr val="5A5D64"/>
                </a:solidFill>
                <a:latin typeface="Source Sans Pro"/>
                <a:cs typeface="Source Sans Pro"/>
              </a:defRPr>
            </a:lvl4pPr>
            <a:lvl5pPr>
              <a:defRPr sz="1800">
                <a:solidFill>
                  <a:srgbClr val="5A5D64"/>
                </a:solidFill>
                <a:latin typeface="Source Sans Pro"/>
                <a:cs typeface="Source Sans Pro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 algn="l">
              <a:defRPr>
                <a:solidFill>
                  <a:srgbClr val="2C86A7"/>
                </a:solidFill>
                <a:effectLst>
                  <a:outerShdw blurRad="50800" dist="25400" dir="2700000" algn="tl" rotWithShape="0">
                    <a:prstClr val="black">
                      <a:alpha val="50000"/>
                    </a:prstClr>
                  </a:outerShdw>
                </a:effectLst>
                <a:latin typeface="Source Sans Pro"/>
                <a:cs typeface="Source Sans Pro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170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hoto_whit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+C_ppt_graphics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49"/>
            <a:ext cx="9144000" cy="6858000"/>
          </a:xfrm>
          <a:prstGeom prst="rect">
            <a:avLst/>
          </a:prstGeom>
        </p:spPr>
      </p:pic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5035176" y="1"/>
            <a:ext cx="4108823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2078318"/>
            <a:ext cx="4182036" cy="4286623"/>
          </a:xfrm>
        </p:spPr>
        <p:txBody>
          <a:bodyPr/>
          <a:lstStyle>
            <a:lvl1pPr>
              <a:defRPr sz="2800">
                <a:solidFill>
                  <a:srgbClr val="5A5D64"/>
                </a:solidFill>
                <a:latin typeface="Source Sans Pro"/>
                <a:cs typeface="Source Sans Pro"/>
              </a:defRPr>
            </a:lvl1pPr>
            <a:lvl2pPr>
              <a:defRPr sz="2400">
                <a:solidFill>
                  <a:srgbClr val="5A5D64"/>
                </a:solidFill>
                <a:latin typeface="Source Sans Pro"/>
                <a:cs typeface="Source Sans Pro"/>
              </a:defRPr>
            </a:lvl2pPr>
            <a:lvl3pPr>
              <a:defRPr sz="2000">
                <a:solidFill>
                  <a:srgbClr val="5A5D64"/>
                </a:solidFill>
                <a:latin typeface="Source Sans Pro"/>
                <a:cs typeface="Source Sans Pro"/>
              </a:defRPr>
            </a:lvl3pPr>
            <a:lvl4pPr>
              <a:defRPr sz="1800">
                <a:solidFill>
                  <a:srgbClr val="5A5D64"/>
                </a:solidFill>
                <a:latin typeface="Source Sans Pro"/>
                <a:cs typeface="Source Sans Pro"/>
              </a:defRPr>
            </a:lvl4pPr>
            <a:lvl5pPr>
              <a:defRPr sz="1800">
                <a:solidFill>
                  <a:srgbClr val="5A5D64"/>
                </a:solidFill>
                <a:latin typeface="Source Sans Pro"/>
                <a:cs typeface="Source Sans Pro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4182036" cy="1458538"/>
          </a:xfrm>
        </p:spPr>
        <p:txBody>
          <a:bodyPr/>
          <a:lstStyle>
            <a:lvl1pPr algn="l">
              <a:defRPr>
                <a:solidFill>
                  <a:srgbClr val="2C86A7"/>
                </a:solidFill>
                <a:effectLst>
                  <a:outerShdw blurRad="50800" dist="25400" dir="2700000" algn="tl" rotWithShape="0">
                    <a:prstClr val="black">
                      <a:alpha val="50000"/>
                    </a:prstClr>
                  </a:outerShdw>
                </a:effectLst>
                <a:latin typeface="Source Sans Pro"/>
                <a:cs typeface="Source Sans Pro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816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 algn="l">
              <a:defRPr>
                <a:solidFill>
                  <a:srgbClr val="2C86A7"/>
                </a:solidFill>
                <a:effectLst>
                  <a:outerShdw blurRad="50800" dist="25400" dir="2700000" algn="tl" rotWithShape="0">
                    <a:prstClr val="black">
                      <a:alpha val="50000"/>
                    </a:prstClr>
                  </a:outerShdw>
                </a:effectLst>
                <a:latin typeface="Source Sans Pro"/>
                <a:cs typeface="Source Sans Pro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" name="Picture 6" descr="C+C_ppt_graphics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49"/>
            <a:ext cx="9144000" cy="6858000"/>
          </a:xfrm>
          <a:prstGeom prst="rect">
            <a:avLst/>
          </a:prstGeom>
        </p:spPr>
      </p:pic>
      <p:pic>
        <p:nvPicPr>
          <p:cNvPr id="8" name="Picture 7" descr="cc_logo_clr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73" t="31699" r="25550" b="32650"/>
          <a:stretch/>
        </p:blipFill>
        <p:spPr>
          <a:xfrm>
            <a:off x="7758207" y="5788157"/>
            <a:ext cx="1079500" cy="79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461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Red">
    <p:bg>
      <p:bgPr>
        <a:gradFill rotWithShape="1">
          <a:gsLst>
            <a:gs pos="0">
              <a:srgbClr val="CB3844">
                <a:alpha val="80000"/>
              </a:srgbClr>
            </a:gs>
            <a:gs pos="100000">
              <a:srgbClr val="CB3844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+C_ppt_graphics-03.png"/>
          <p:cNvPicPr>
            <a:picLocks noChangeAspect="1"/>
          </p:cNvPicPr>
          <p:nvPr userDrawn="1"/>
        </p:nvPicPr>
        <p:blipFill>
          <a:blip r:embed="rId2">
            <a:alphaModFix amt="3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2763371"/>
            <a:ext cx="7772400" cy="1362075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5400" b="0" i="0" cap="none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ource Sans Pro"/>
                <a:cs typeface="Source Sans Pro"/>
              </a:defRPr>
            </a:lvl1pPr>
          </a:lstStyle>
          <a:p>
            <a:r>
              <a:rPr lang="en-US" dirty="0"/>
              <a:t>Click To Edit Section Intro Title Slides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203449"/>
            <a:ext cx="7772400" cy="507253"/>
          </a:xfrm>
        </p:spPr>
        <p:txBody>
          <a:bodyPr anchor="b"/>
          <a:lstStyle>
            <a:lvl1pPr marL="0" indent="0">
              <a:buNone/>
              <a:defRPr sz="2000" b="1" i="0"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ource Sans Pro"/>
                <a:cs typeface="Source Sans Pro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806824" y="2710702"/>
            <a:ext cx="7687889" cy="0"/>
          </a:xfrm>
          <a:prstGeom prst="line">
            <a:avLst/>
          </a:prstGeom>
          <a:ln w="952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cc_logo_whteps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082" y="5826125"/>
            <a:ext cx="1038120" cy="744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8236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_whit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9641" y="5685118"/>
            <a:ext cx="6507536" cy="373252"/>
          </a:xfrm>
        </p:spPr>
        <p:txBody>
          <a:bodyPr anchor="b">
            <a:normAutofit/>
          </a:bodyPr>
          <a:lstStyle>
            <a:lvl1pPr algn="l">
              <a:defRPr sz="1800" b="1" i="0">
                <a:solidFill>
                  <a:srgbClr val="5A5D64"/>
                </a:solidFill>
                <a:latin typeface="Source Sans Pro"/>
                <a:cs typeface="Source Sans Pro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534894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9641" y="6125882"/>
            <a:ext cx="6507536" cy="444226"/>
          </a:xfrm>
        </p:spPr>
        <p:txBody>
          <a:bodyPr/>
          <a:lstStyle>
            <a:lvl1pPr marL="0" indent="0">
              <a:buNone/>
              <a:defRPr sz="1400" b="0" i="0">
                <a:solidFill>
                  <a:srgbClr val="5A5D64"/>
                </a:solidFill>
                <a:latin typeface="Source Sans Pro"/>
                <a:cs typeface="Source Sans Pro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" name="Picture 7" descr="cc_logo_clr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73" t="31699" r="25550" b="32650"/>
          <a:stretch/>
        </p:blipFill>
        <p:spPr>
          <a:xfrm>
            <a:off x="7758207" y="5788157"/>
            <a:ext cx="1079500" cy="79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455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icture_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159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807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Blue">
    <p:bg>
      <p:bgPr>
        <a:gradFill rotWithShape="1">
          <a:gsLst>
            <a:gs pos="0">
              <a:srgbClr val="2C86A7">
                <a:alpha val="69000"/>
              </a:srgbClr>
            </a:gs>
            <a:gs pos="100000">
              <a:srgbClr val="2C86A7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+C_ppt_graphics-03.png"/>
          <p:cNvPicPr>
            <a:picLocks noChangeAspect="1"/>
          </p:cNvPicPr>
          <p:nvPr userDrawn="1"/>
        </p:nvPicPr>
        <p:blipFill>
          <a:blip r:embed="rId2">
            <a:alphaModFix amt="3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2763371"/>
            <a:ext cx="7772400" cy="1362075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5400" b="0" i="0" cap="none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ource Sans Pro"/>
                <a:cs typeface="Source Sans Pro"/>
              </a:defRPr>
            </a:lvl1pPr>
          </a:lstStyle>
          <a:p>
            <a:r>
              <a:rPr lang="en-US" dirty="0"/>
              <a:t>Click To Edit Section Intro Title Slides</a:t>
            </a:r>
          </a:p>
        </p:txBody>
      </p:sp>
      <p:pic>
        <p:nvPicPr>
          <p:cNvPr id="6" name="Picture 5" descr="cc_logo_whteps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082" y="5826125"/>
            <a:ext cx="1038120" cy="74462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203449"/>
            <a:ext cx="7772400" cy="507253"/>
          </a:xfrm>
        </p:spPr>
        <p:txBody>
          <a:bodyPr anchor="b"/>
          <a:lstStyle>
            <a:lvl1pPr marL="0" indent="0">
              <a:buNone/>
              <a:defRPr sz="2000" b="1" i="0"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ource Sans Pro"/>
                <a:cs typeface="Source Sans Pro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806824" y="2710702"/>
            <a:ext cx="7687889" cy="0"/>
          </a:xfrm>
          <a:prstGeom prst="line">
            <a:avLst/>
          </a:prstGeom>
          <a:ln w="952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23194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gradFill rotWithShape="1">
          <a:gsLst>
            <a:gs pos="41000">
              <a:schemeClr val="bg1"/>
            </a:gs>
            <a:gs pos="100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+C_ppt_graphics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49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2141"/>
            <a:ext cx="8229600" cy="4525963"/>
          </a:xfrm>
        </p:spPr>
        <p:txBody>
          <a:bodyPr/>
          <a:lstStyle>
            <a:lvl1pPr>
              <a:defRPr>
                <a:solidFill>
                  <a:srgbClr val="5A5D64"/>
                </a:solidFill>
                <a:latin typeface="Source Sans Pro"/>
                <a:cs typeface="Source Sans Pro"/>
              </a:defRPr>
            </a:lvl1pPr>
            <a:lvl2pPr>
              <a:defRPr>
                <a:solidFill>
                  <a:srgbClr val="5A5D64"/>
                </a:solidFill>
                <a:latin typeface="Source Sans Pro"/>
                <a:cs typeface="Source Sans Pro"/>
              </a:defRPr>
            </a:lvl2pPr>
            <a:lvl3pPr>
              <a:defRPr>
                <a:solidFill>
                  <a:srgbClr val="5A5D64"/>
                </a:solidFill>
                <a:latin typeface="Source Sans Pro"/>
                <a:cs typeface="Source Sans Pro"/>
              </a:defRPr>
            </a:lvl3pPr>
            <a:lvl4pPr>
              <a:defRPr>
                <a:solidFill>
                  <a:srgbClr val="5A5D64"/>
                </a:solidFill>
                <a:latin typeface="Source Sans Pro"/>
                <a:cs typeface="Source Sans Pro"/>
              </a:defRPr>
            </a:lvl4pPr>
            <a:lvl5pPr>
              <a:defRPr>
                <a:solidFill>
                  <a:srgbClr val="5A5D64"/>
                </a:solidFill>
                <a:latin typeface="Source Sans Pro"/>
                <a:cs typeface="Source Sans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8" name="Picture 7" descr="cc_logo_clr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73" t="31699" r="25550" b="32650"/>
          <a:stretch/>
        </p:blipFill>
        <p:spPr>
          <a:xfrm>
            <a:off x="7758207" y="5788157"/>
            <a:ext cx="1079500" cy="79716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 algn="l">
              <a:defRPr>
                <a:solidFill>
                  <a:srgbClr val="2C86A7"/>
                </a:solidFill>
                <a:effectLst>
                  <a:outerShdw blurRad="50800" dist="25400" dir="2700000" algn="tl" rotWithShape="0">
                    <a:prstClr val="black">
                      <a:alpha val="50000"/>
                    </a:prstClr>
                  </a:outerShdw>
                </a:effectLst>
                <a:latin typeface="Source Sans Pro"/>
                <a:cs typeface="Source Sans Pro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7888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_no logo">
    <p:bg>
      <p:bgPr>
        <a:gradFill rotWithShape="1">
          <a:gsLst>
            <a:gs pos="41000">
              <a:schemeClr val="bg1"/>
            </a:gs>
            <a:gs pos="100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+C_ppt_graphics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49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2141"/>
            <a:ext cx="8229600" cy="4525963"/>
          </a:xfrm>
        </p:spPr>
        <p:txBody>
          <a:bodyPr/>
          <a:lstStyle>
            <a:lvl1pPr>
              <a:defRPr>
                <a:solidFill>
                  <a:srgbClr val="5A5D64"/>
                </a:solidFill>
                <a:latin typeface="Source Sans Pro"/>
                <a:cs typeface="Source Sans Pro"/>
              </a:defRPr>
            </a:lvl1pPr>
            <a:lvl2pPr>
              <a:defRPr>
                <a:solidFill>
                  <a:srgbClr val="5A5D64"/>
                </a:solidFill>
                <a:latin typeface="Source Sans Pro"/>
                <a:cs typeface="Source Sans Pro"/>
              </a:defRPr>
            </a:lvl2pPr>
            <a:lvl3pPr>
              <a:defRPr>
                <a:solidFill>
                  <a:srgbClr val="5A5D64"/>
                </a:solidFill>
                <a:latin typeface="Source Sans Pro"/>
                <a:cs typeface="Source Sans Pro"/>
              </a:defRPr>
            </a:lvl3pPr>
            <a:lvl4pPr>
              <a:defRPr>
                <a:solidFill>
                  <a:srgbClr val="5A5D64"/>
                </a:solidFill>
                <a:latin typeface="Source Sans Pro"/>
                <a:cs typeface="Source Sans Pro"/>
              </a:defRPr>
            </a:lvl4pPr>
            <a:lvl5pPr>
              <a:defRPr>
                <a:solidFill>
                  <a:srgbClr val="5A5D64"/>
                </a:solidFill>
                <a:latin typeface="Source Sans Pro"/>
                <a:cs typeface="Source Sans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 algn="l">
              <a:defRPr>
                <a:solidFill>
                  <a:srgbClr val="2C86A7"/>
                </a:solidFill>
                <a:effectLst>
                  <a:outerShdw blurRad="50800" dist="25400" dir="2700000" algn="tl" rotWithShape="0">
                    <a:prstClr val="black">
                      <a:alpha val="50000"/>
                    </a:prstClr>
                  </a:outerShdw>
                </a:effectLst>
                <a:latin typeface="Source Sans Pro"/>
                <a:cs typeface="Source Sans Pro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0394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gradFill rotWithShape="1">
          <a:gsLst>
            <a:gs pos="41000">
              <a:schemeClr val="bg1"/>
            </a:gs>
            <a:gs pos="100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+C_ppt_graphics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49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5A5D64"/>
                </a:solidFill>
                <a:latin typeface="Source Sans Pro"/>
                <a:cs typeface="Source Sans Pro"/>
              </a:defRPr>
            </a:lvl1pPr>
            <a:lvl2pPr>
              <a:defRPr sz="2400">
                <a:solidFill>
                  <a:srgbClr val="5A5D64"/>
                </a:solidFill>
                <a:latin typeface="Source Sans Pro"/>
                <a:cs typeface="Source Sans Pro"/>
              </a:defRPr>
            </a:lvl2pPr>
            <a:lvl3pPr>
              <a:defRPr sz="2000">
                <a:solidFill>
                  <a:srgbClr val="5A5D64"/>
                </a:solidFill>
                <a:latin typeface="Source Sans Pro"/>
                <a:cs typeface="Source Sans Pro"/>
              </a:defRPr>
            </a:lvl3pPr>
            <a:lvl4pPr>
              <a:defRPr sz="1800">
                <a:solidFill>
                  <a:srgbClr val="5A5D64"/>
                </a:solidFill>
                <a:latin typeface="Source Sans Pro"/>
                <a:cs typeface="Source Sans Pro"/>
              </a:defRPr>
            </a:lvl4pPr>
            <a:lvl5pPr>
              <a:defRPr sz="1800">
                <a:solidFill>
                  <a:srgbClr val="5A5D64"/>
                </a:solidFill>
                <a:latin typeface="Source Sans Pro"/>
                <a:cs typeface="Source Sans Pro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5A5D64"/>
                </a:solidFill>
                <a:latin typeface="Source Sans Pro"/>
                <a:cs typeface="Source Sans Pro"/>
              </a:defRPr>
            </a:lvl1pPr>
            <a:lvl2pPr>
              <a:defRPr sz="2400">
                <a:solidFill>
                  <a:srgbClr val="5A5D64"/>
                </a:solidFill>
                <a:latin typeface="Source Sans Pro"/>
                <a:cs typeface="Source Sans Pro"/>
              </a:defRPr>
            </a:lvl2pPr>
            <a:lvl3pPr>
              <a:defRPr sz="2000">
                <a:solidFill>
                  <a:srgbClr val="5A5D64"/>
                </a:solidFill>
                <a:latin typeface="Source Sans Pro"/>
                <a:cs typeface="Source Sans Pro"/>
              </a:defRPr>
            </a:lvl3pPr>
            <a:lvl4pPr>
              <a:defRPr sz="1800">
                <a:solidFill>
                  <a:srgbClr val="5A5D64"/>
                </a:solidFill>
                <a:latin typeface="Source Sans Pro"/>
                <a:cs typeface="Source Sans Pro"/>
              </a:defRPr>
            </a:lvl4pPr>
            <a:lvl5pPr>
              <a:defRPr sz="1800">
                <a:solidFill>
                  <a:srgbClr val="5A5D64"/>
                </a:solidFill>
                <a:latin typeface="Source Sans Pro"/>
                <a:cs typeface="Source Sans Pro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 algn="l">
              <a:defRPr>
                <a:solidFill>
                  <a:srgbClr val="2C86A7"/>
                </a:solidFill>
                <a:effectLst>
                  <a:outerShdw blurRad="50800" dist="25400" dir="2700000" algn="tl" rotWithShape="0">
                    <a:prstClr val="black">
                      <a:alpha val="50000"/>
                    </a:prstClr>
                  </a:outerShdw>
                </a:effectLst>
                <a:latin typeface="Source Sans Pro"/>
                <a:cs typeface="Source Sans Pro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" name="Picture 9" descr="cc_logo_clr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73" t="31699" r="25550" b="32650"/>
          <a:stretch/>
        </p:blipFill>
        <p:spPr>
          <a:xfrm>
            <a:off x="7758207" y="5788157"/>
            <a:ext cx="1079500" cy="79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0588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_no logo">
    <p:bg>
      <p:bgPr>
        <a:gradFill rotWithShape="1">
          <a:gsLst>
            <a:gs pos="41000">
              <a:schemeClr val="bg1"/>
            </a:gs>
            <a:gs pos="100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+C_ppt_graphics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49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5A5D64"/>
                </a:solidFill>
                <a:latin typeface="Source Sans Pro"/>
                <a:cs typeface="Source Sans Pro"/>
              </a:defRPr>
            </a:lvl1pPr>
            <a:lvl2pPr>
              <a:defRPr sz="2400">
                <a:solidFill>
                  <a:srgbClr val="5A5D64"/>
                </a:solidFill>
                <a:latin typeface="Source Sans Pro"/>
                <a:cs typeface="Source Sans Pro"/>
              </a:defRPr>
            </a:lvl2pPr>
            <a:lvl3pPr>
              <a:defRPr sz="2000">
                <a:solidFill>
                  <a:srgbClr val="5A5D64"/>
                </a:solidFill>
                <a:latin typeface="Source Sans Pro"/>
                <a:cs typeface="Source Sans Pro"/>
              </a:defRPr>
            </a:lvl3pPr>
            <a:lvl4pPr>
              <a:defRPr sz="1800">
                <a:solidFill>
                  <a:srgbClr val="5A5D64"/>
                </a:solidFill>
                <a:latin typeface="Source Sans Pro"/>
                <a:cs typeface="Source Sans Pro"/>
              </a:defRPr>
            </a:lvl4pPr>
            <a:lvl5pPr>
              <a:defRPr sz="1800">
                <a:solidFill>
                  <a:srgbClr val="5A5D64"/>
                </a:solidFill>
                <a:latin typeface="Source Sans Pro"/>
                <a:cs typeface="Source Sans Pro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5A5D64"/>
                </a:solidFill>
                <a:latin typeface="Source Sans Pro"/>
                <a:cs typeface="Source Sans Pro"/>
              </a:defRPr>
            </a:lvl1pPr>
            <a:lvl2pPr>
              <a:defRPr sz="2400">
                <a:solidFill>
                  <a:srgbClr val="5A5D64"/>
                </a:solidFill>
                <a:latin typeface="Source Sans Pro"/>
                <a:cs typeface="Source Sans Pro"/>
              </a:defRPr>
            </a:lvl2pPr>
            <a:lvl3pPr>
              <a:defRPr sz="2000">
                <a:solidFill>
                  <a:srgbClr val="5A5D64"/>
                </a:solidFill>
                <a:latin typeface="Source Sans Pro"/>
                <a:cs typeface="Source Sans Pro"/>
              </a:defRPr>
            </a:lvl3pPr>
            <a:lvl4pPr>
              <a:defRPr sz="1800">
                <a:solidFill>
                  <a:srgbClr val="5A5D64"/>
                </a:solidFill>
                <a:latin typeface="Source Sans Pro"/>
                <a:cs typeface="Source Sans Pro"/>
              </a:defRPr>
            </a:lvl4pPr>
            <a:lvl5pPr>
              <a:defRPr sz="1800">
                <a:solidFill>
                  <a:srgbClr val="5A5D64"/>
                </a:solidFill>
                <a:latin typeface="Source Sans Pro"/>
                <a:cs typeface="Source Sans Pro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 algn="l">
              <a:defRPr>
                <a:solidFill>
                  <a:srgbClr val="2C86A7"/>
                </a:solidFill>
                <a:effectLst>
                  <a:outerShdw blurRad="50800" dist="25400" dir="2700000" algn="tl" rotWithShape="0">
                    <a:prstClr val="black">
                      <a:alpha val="50000"/>
                    </a:prstClr>
                  </a:outerShdw>
                </a:effectLst>
                <a:latin typeface="Source Sans Pro"/>
                <a:cs typeface="Source Sans Pro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2134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hoto">
    <p:bg>
      <p:bgPr>
        <a:gradFill rotWithShape="1">
          <a:gsLst>
            <a:gs pos="41000">
              <a:schemeClr val="bg1"/>
            </a:gs>
            <a:gs pos="100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+C_ppt_graphics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49"/>
            <a:ext cx="9144000" cy="6858000"/>
          </a:xfrm>
          <a:prstGeom prst="rect">
            <a:avLst/>
          </a:prstGeom>
        </p:spPr>
      </p:pic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5035176" y="1"/>
            <a:ext cx="4108823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2078318"/>
            <a:ext cx="4182036" cy="4286623"/>
          </a:xfrm>
        </p:spPr>
        <p:txBody>
          <a:bodyPr/>
          <a:lstStyle>
            <a:lvl1pPr>
              <a:defRPr sz="2800">
                <a:solidFill>
                  <a:srgbClr val="5A5D64"/>
                </a:solidFill>
                <a:latin typeface="Source Sans Pro"/>
                <a:cs typeface="Source Sans Pro"/>
              </a:defRPr>
            </a:lvl1pPr>
            <a:lvl2pPr>
              <a:defRPr sz="2400">
                <a:solidFill>
                  <a:srgbClr val="5A5D64"/>
                </a:solidFill>
                <a:latin typeface="Source Sans Pro"/>
                <a:cs typeface="Source Sans Pro"/>
              </a:defRPr>
            </a:lvl2pPr>
            <a:lvl3pPr>
              <a:defRPr sz="2000">
                <a:solidFill>
                  <a:srgbClr val="5A5D64"/>
                </a:solidFill>
                <a:latin typeface="Source Sans Pro"/>
                <a:cs typeface="Source Sans Pro"/>
              </a:defRPr>
            </a:lvl3pPr>
            <a:lvl4pPr>
              <a:defRPr sz="1800">
                <a:solidFill>
                  <a:srgbClr val="5A5D64"/>
                </a:solidFill>
                <a:latin typeface="Source Sans Pro"/>
                <a:cs typeface="Source Sans Pro"/>
              </a:defRPr>
            </a:lvl4pPr>
            <a:lvl5pPr>
              <a:defRPr sz="1800">
                <a:solidFill>
                  <a:srgbClr val="5A5D64"/>
                </a:solidFill>
                <a:latin typeface="Source Sans Pro"/>
                <a:cs typeface="Source Sans Pro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4182036" cy="1458538"/>
          </a:xfrm>
        </p:spPr>
        <p:txBody>
          <a:bodyPr/>
          <a:lstStyle>
            <a:lvl1pPr algn="l">
              <a:defRPr>
                <a:solidFill>
                  <a:srgbClr val="2C86A7"/>
                </a:solidFill>
                <a:effectLst>
                  <a:outerShdw blurRad="50800" dist="25400" dir="2700000" algn="tl" rotWithShape="0">
                    <a:prstClr val="black">
                      <a:alpha val="50000"/>
                    </a:prstClr>
                  </a:outerShdw>
                </a:effectLst>
                <a:latin typeface="Source Sans Pro"/>
                <a:cs typeface="Source Sans Pro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3229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gradFill>
          <a:gsLst>
            <a:gs pos="41000">
              <a:schemeClr val="bg1"/>
            </a:gs>
            <a:gs pos="100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 algn="l">
              <a:defRPr>
                <a:solidFill>
                  <a:srgbClr val="2C86A7"/>
                </a:solidFill>
                <a:effectLst>
                  <a:outerShdw blurRad="50800" dist="25400" dir="2700000" algn="tl" rotWithShape="0">
                    <a:prstClr val="black">
                      <a:alpha val="50000"/>
                    </a:prstClr>
                  </a:outerShdw>
                </a:effectLst>
                <a:latin typeface="Source Sans Pro"/>
                <a:cs typeface="Source Sans Pro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" name="Picture 6" descr="C+C_ppt_graphics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49"/>
            <a:ext cx="9144000" cy="6858000"/>
          </a:xfrm>
          <a:prstGeom prst="rect">
            <a:avLst/>
          </a:prstGeom>
        </p:spPr>
      </p:pic>
      <p:pic>
        <p:nvPicPr>
          <p:cNvPr id="8" name="Picture 7" descr="cc_logo_clr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73" t="31699" r="25550" b="32650"/>
          <a:stretch/>
        </p:blipFill>
        <p:spPr>
          <a:xfrm>
            <a:off x="7758207" y="5788157"/>
            <a:ext cx="1079500" cy="79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316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827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9" r:id="rId3"/>
    <p:sldLayoutId id="2147483650" r:id="rId4"/>
    <p:sldLayoutId id="2147483671" r:id="rId5"/>
    <p:sldLayoutId id="2147483652" r:id="rId6"/>
    <p:sldLayoutId id="2147483672" r:id="rId7"/>
    <p:sldLayoutId id="2147483658" r:id="rId8"/>
    <p:sldLayoutId id="2147483654" r:id="rId9"/>
    <p:sldLayoutId id="2147483657" r:id="rId10"/>
    <p:sldLayoutId id="2147483660" r:id="rId11"/>
    <p:sldLayoutId id="2147483655" r:id="rId12"/>
    <p:sldLayoutId id="2147483661" r:id="rId13"/>
    <p:sldLayoutId id="2147483662" r:id="rId14"/>
    <p:sldLayoutId id="2147483669" r:id="rId15"/>
    <p:sldLayoutId id="2147483663" r:id="rId16"/>
    <p:sldLayoutId id="2147483670" r:id="rId17"/>
    <p:sldLayoutId id="2147483664" r:id="rId18"/>
    <p:sldLayoutId id="2147483665" r:id="rId19"/>
    <p:sldLayoutId id="2147483667" r:id="rId20"/>
    <p:sldLayoutId id="2147483668" r:id="rId21"/>
    <p:sldLayoutId id="2147483666" r:id="rId2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Source Sans Pro"/>
          <a:ea typeface="+mj-ea"/>
          <a:cs typeface="Source Sans Pr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Source Sans Pro"/>
          <a:ea typeface="+mn-ea"/>
          <a:cs typeface="Source Sans Pr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Source Sans Pro"/>
          <a:ea typeface="+mn-ea"/>
          <a:cs typeface="Source Sans Pro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Source Sans Pro"/>
          <a:ea typeface="+mn-ea"/>
          <a:cs typeface="Source Sans Pr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Source Sans Pro"/>
          <a:ea typeface="+mn-ea"/>
          <a:cs typeface="Source Sans Pr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Source Sans Pro"/>
          <a:ea typeface="+mn-ea"/>
          <a:cs typeface="Source Sans Pr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0.png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rveyusa.com/client/PollReport.aspx?g=9bc36da2-006e-4c6a-abad-703b9a3f1db4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8" y="2427749"/>
            <a:ext cx="8110961" cy="1470025"/>
          </a:xfrm>
        </p:spPr>
        <p:txBody>
          <a:bodyPr/>
          <a:lstStyle/>
          <a:p>
            <a:r>
              <a:rPr lang="en-US" sz="5200" dirty="0" smtClean="0">
                <a:effectLst/>
              </a:rPr>
              <a:t>Distracted Driver Survey Results &amp; Recommendations</a:t>
            </a:r>
            <a:endParaRPr lang="en-US" sz="5200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8" y="4146253"/>
            <a:ext cx="7808913" cy="1196039"/>
          </a:xfrm>
        </p:spPr>
        <p:txBody>
          <a:bodyPr/>
          <a:lstStyle/>
          <a:p>
            <a:r>
              <a:rPr lang="en-US" dirty="0" smtClean="0"/>
              <a:t>C+C (with </a:t>
            </a:r>
            <a:r>
              <a:rPr lang="en-US" dirty="0" err="1" smtClean="0"/>
              <a:t>SurveyUSA</a:t>
            </a:r>
            <a:r>
              <a:rPr lang="en-US" dirty="0" smtClean="0"/>
              <a:t>)</a:t>
            </a:r>
          </a:p>
          <a:p>
            <a:r>
              <a:rPr lang="en-US" smtClean="0"/>
              <a:t>April 18,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018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8016" y="462560"/>
            <a:ext cx="7768432" cy="1143000"/>
          </a:xfrm>
        </p:spPr>
        <p:txBody>
          <a:bodyPr>
            <a:noAutofit/>
          </a:bodyPr>
          <a:lstStyle/>
          <a:p>
            <a:r>
              <a:rPr lang="en-US" sz="3800" dirty="0" smtClean="0">
                <a:effectLst/>
              </a:rPr>
              <a:t>Motivators…would stop using their cell phone while driving if:</a:t>
            </a:r>
            <a:endParaRPr lang="en-US" sz="3800" dirty="0"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29797" y="3246258"/>
            <a:ext cx="12327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B3844"/>
                </a:solidFill>
              </a:rPr>
              <a:t>98% </a:t>
            </a:r>
            <a:endParaRPr lang="en-US" sz="2800" b="1" dirty="0">
              <a:solidFill>
                <a:srgbClr val="CB3844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5878" y="3671733"/>
            <a:ext cx="256033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5A5D64"/>
                </a:solidFill>
              </a:rPr>
              <a:t>A passenger </a:t>
            </a:r>
            <a:r>
              <a:rPr lang="en-US" sz="2000" dirty="0" smtClean="0">
                <a:solidFill>
                  <a:srgbClr val="5A5D64"/>
                </a:solidFill>
              </a:rPr>
              <a:t>asked </a:t>
            </a:r>
            <a:r>
              <a:rPr lang="en-US" sz="2000" dirty="0">
                <a:solidFill>
                  <a:srgbClr val="5A5D64"/>
                </a:solidFill>
              </a:rPr>
              <a:t>them to stop using </a:t>
            </a:r>
            <a:r>
              <a:rPr lang="en-US" sz="2000" dirty="0" smtClean="0">
                <a:solidFill>
                  <a:srgbClr val="5A5D64"/>
                </a:solidFill>
              </a:rPr>
              <a:t>their </a:t>
            </a:r>
            <a:r>
              <a:rPr lang="en-US" sz="2000" dirty="0">
                <a:solidFill>
                  <a:srgbClr val="5A5D64"/>
                </a:solidFill>
              </a:rPr>
              <a:t>phone</a:t>
            </a:r>
          </a:p>
        </p:txBody>
      </p:sp>
      <p:sp>
        <p:nvSpPr>
          <p:cNvPr id="6" name="Rectangle 5"/>
          <p:cNvSpPr/>
          <p:nvPr/>
        </p:nvSpPr>
        <p:spPr>
          <a:xfrm>
            <a:off x="3657377" y="3261200"/>
            <a:ext cx="12327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B3844"/>
                </a:solidFill>
              </a:rPr>
              <a:t>91% </a:t>
            </a:r>
            <a:endParaRPr lang="en-US" sz="2800" b="1" dirty="0">
              <a:solidFill>
                <a:srgbClr val="CB384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57518" y="3671733"/>
            <a:ext cx="207186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5A5D64"/>
                </a:solidFill>
              </a:rPr>
              <a:t>Thought they might get a $136 traffic ticket</a:t>
            </a:r>
            <a:endParaRPr lang="en-US" sz="2000" dirty="0">
              <a:solidFill>
                <a:srgbClr val="5A5D64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99550" y="3250243"/>
            <a:ext cx="12327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B3844"/>
                </a:solidFill>
              </a:rPr>
              <a:t>89% </a:t>
            </a:r>
            <a:endParaRPr lang="en-US" sz="2800" b="1" dirty="0">
              <a:solidFill>
                <a:srgbClr val="CB3844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99550" y="3687176"/>
            <a:ext cx="205121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5A5D64"/>
                </a:solidFill>
              </a:rPr>
              <a:t>To model good behavior for their children</a:t>
            </a:r>
            <a:endParaRPr lang="en-US" sz="2000" dirty="0">
              <a:solidFill>
                <a:srgbClr val="5A5D64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99303" y="5361564"/>
            <a:ext cx="12327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B3844"/>
                </a:solidFill>
              </a:rPr>
              <a:t>88% </a:t>
            </a:r>
            <a:endParaRPr lang="en-US" sz="2800" b="1" dirty="0">
              <a:solidFill>
                <a:srgbClr val="CB3844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570" y="5759461"/>
            <a:ext cx="53456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5A5D64"/>
                </a:solidFill>
              </a:rPr>
              <a:t>If </a:t>
            </a:r>
            <a:r>
              <a:rPr lang="en-US" sz="2000" dirty="0">
                <a:solidFill>
                  <a:srgbClr val="5A5D64"/>
                </a:solidFill>
              </a:rPr>
              <a:t>they knew that government statistics show you are 23 times more likely to </a:t>
            </a:r>
            <a:r>
              <a:rPr lang="en-US" sz="2000" dirty="0" smtClean="0">
                <a:solidFill>
                  <a:srgbClr val="5A5D64"/>
                </a:solidFill>
              </a:rPr>
              <a:t>crash</a:t>
            </a:r>
            <a:endParaRPr lang="en-US" sz="2000" dirty="0">
              <a:solidFill>
                <a:srgbClr val="5A5D64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1128" y="1593162"/>
            <a:ext cx="1557312" cy="165406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47" y="1462778"/>
            <a:ext cx="1982262" cy="210542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008" y="1516021"/>
            <a:ext cx="2060448" cy="218846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018" y="4853045"/>
            <a:ext cx="1898262" cy="2010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519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Motivators cont.</a:t>
            </a:r>
            <a:endParaRPr lang="en-US" dirty="0"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62341" y="1453846"/>
            <a:ext cx="12327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B3844"/>
                </a:solidFill>
              </a:rPr>
              <a:t>87% </a:t>
            </a:r>
            <a:endParaRPr lang="en-US" sz="2800" b="1" dirty="0">
              <a:solidFill>
                <a:srgbClr val="CB3844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53631" y="1865414"/>
            <a:ext cx="560283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5A5D64"/>
                </a:solidFill>
              </a:rPr>
              <a:t>Knew that studies show you miss half of what’s going on around you while driving</a:t>
            </a:r>
            <a:endParaRPr lang="en-US" sz="2000" dirty="0">
              <a:solidFill>
                <a:srgbClr val="5A5D64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36213" y="2688854"/>
            <a:ext cx="12327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B3844"/>
                </a:solidFill>
              </a:rPr>
              <a:t>85% </a:t>
            </a:r>
            <a:endParaRPr lang="en-US" sz="2800" b="1" dirty="0">
              <a:solidFill>
                <a:srgbClr val="CB384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27504" y="3065807"/>
            <a:ext cx="47635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5A5D64"/>
                </a:solidFill>
              </a:rPr>
              <a:t>Knew distraction was a factor in 30% of fatal crashes in WA state</a:t>
            </a:r>
            <a:endParaRPr lang="en-US" sz="2000" dirty="0">
              <a:solidFill>
                <a:srgbClr val="5A5D64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36214" y="3933316"/>
            <a:ext cx="12327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B3844"/>
                </a:solidFill>
              </a:rPr>
              <a:t>82% </a:t>
            </a:r>
            <a:endParaRPr lang="en-US" sz="2800" b="1" dirty="0">
              <a:solidFill>
                <a:srgbClr val="CB3844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36213" y="4315702"/>
            <a:ext cx="55505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5A5D64"/>
                </a:solidFill>
              </a:rPr>
              <a:t>Knew it takes 27 seconds to restore your focus after ending a hands-free call on phone</a:t>
            </a:r>
            <a:endParaRPr lang="en-US" sz="2000" dirty="0">
              <a:solidFill>
                <a:srgbClr val="5A5D64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05733" y="5159968"/>
            <a:ext cx="12327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B3844"/>
                </a:solidFill>
              </a:rPr>
              <a:t>82% </a:t>
            </a:r>
            <a:endParaRPr lang="en-US" sz="2800" b="1" dirty="0">
              <a:solidFill>
                <a:srgbClr val="CB3844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40682" y="5229152"/>
            <a:ext cx="66590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5A5D64"/>
                </a:solidFill>
              </a:rPr>
              <a:t>Knew it was illegal</a:t>
            </a:r>
            <a:endParaRPr lang="en-US" sz="2000" dirty="0">
              <a:solidFill>
                <a:srgbClr val="5A5D64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70310" y="5793441"/>
            <a:ext cx="12327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B3844"/>
                </a:solidFill>
              </a:rPr>
              <a:t>66% </a:t>
            </a:r>
            <a:endParaRPr lang="en-US" sz="2800" b="1" dirty="0">
              <a:solidFill>
                <a:srgbClr val="CB3844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40095" y="5885028"/>
            <a:ext cx="66590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5A5D64"/>
                </a:solidFill>
              </a:rPr>
              <a:t>Knew friends &amp; family disapproved</a:t>
            </a:r>
            <a:endParaRPr lang="en-US" sz="2000" dirty="0">
              <a:solidFill>
                <a:srgbClr val="5A5D64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197" y="1417075"/>
            <a:ext cx="2066544" cy="218846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20" y="4315702"/>
            <a:ext cx="1923498" cy="2036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533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722313" y="2203449"/>
            <a:ext cx="7772400" cy="507253"/>
          </a:xfrm>
        </p:spPr>
        <p:txBody>
          <a:bodyPr/>
          <a:lstStyle/>
          <a:p>
            <a:r>
              <a:rPr lang="en-US" dirty="0" smtClean="0"/>
              <a:t>RESEARCH IN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737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426106"/>
            <a:ext cx="8229600" cy="29924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CB3844"/>
                </a:solidFill>
              </a:rPr>
              <a:t>Target Audience: </a:t>
            </a:r>
            <a:r>
              <a:rPr lang="en-US" sz="2400" dirty="0" smtClean="0"/>
              <a:t>Moms of kids K-12</a:t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>
                <a:solidFill>
                  <a:srgbClr val="CB3844"/>
                </a:solidFill>
              </a:rPr>
              <a:t>Target Behavior: </a:t>
            </a:r>
            <a:r>
              <a:rPr lang="en-US" sz="2400" dirty="0" smtClean="0"/>
              <a:t>Don’t hold or touch your phone (match the law)</a:t>
            </a:r>
            <a:br>
              <a:rPr lang="en-US" sz="2400" dirty="0" smtClean="0"/>
            </a:b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CB3844"/>
                </a:solidFill>
              </a:rPr>
              <a:t>Focus: </a:t>
            </a:r>
            <a:r>
              <a:rPr lang="en-US" sz="2400" dirty="0"/>
              <a:t>Role-Modeling </a:t>
            </a:r>
            <a:r>
              <a:rPr lang="en-US" sz="2400" dirty="0" smtClean="0"/>
              <a:t>(when </a:t>
            </a:r>
            <a:r>
              <a:rPr lang="en-US" sz="2400" dirty="0"/>
              <a:t>k</a:t>
            </a:r>
            <a:r>
              <a:rPr lang="en-US" sz="2400" dirty="0" smtClean="0"/>
              <a:t>ids </a:t>
            </a:r>
            <a:r>
              <a:rPr lang="en-US" sz="2400" dirty="0"/>
              <a:t>a</a:t>
            </a:r>
            <a:r>
              <a:rPr lang="en-US" sz="2400" dirty="0" smtClean="0"/>
              <a:t>re </a:t>
            </a:r>
            <a:r>
              <a:rPr lang="en-US" sz="2400" dirty="0"/>
              <a:t>i</a:t>
            </a:r>
            <a:r>
              <a:rPr lang="en-US" sz="2400" dirty="0" smtClean="0"/>
              <a:t>n </a:t>
            </a:r>
            <a:r>
              <a:rPr lang="en-US" sz="2400" dirty="0"/>
              <a:t>the </a:t>
            </a:r>
            <a:r>
              <a:rPr lang="en-US" sz="2400" dirty="0" smtClean="0"/>
              <a:t>car </a:t>
            </a:r>
            <a:r>
              <a:rPr lang="en-US" sz="2400" dirty="0"/>
              <a:t>with </a:t>
            </a:r>
            <a:r>
              <a:rPr lang="en-US" sz="2400" dirty="0" smtClean="0"/>
              <a:t>them</a:t>
            </a:r>
            <a:r>
              <a:rPr lang="en-US" sz="2400" dirty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Recommended targets</a:t>
            </a:r>
            <a:endParaRPr lang="en-US" dirty="0">
              <a:effectLst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0436" y="765115"/>
            <a:ext cx="2805930" cy="2971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4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17638"/>
            <a:ext cx="7145383" cy="7072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They score </a:t>
            </a:r>
            <a:r>
              <a:rPr lang="en-US" sz="2000" b="1" dirty="0">
                <a:solidFill>
                  <a:srgbClr val="CB3844"/>
                </a:solidFill>
              </a:rPr>
              <a:t>high</a:t>
            </a:r>
            <a:r>
              <a:rPr lang="en-US" sz="2000" dirty="0"/>
              <a:t> on key indices used to select a target audience for a behavior change effort</a:t>
            </a:r>
            <a:r>
              <a:rPr lang="en-US" sz="2000" dirty="0" smtClean="0"/>
              <a:t>:</a:t>
            </a:r>
            <a:r>
              <a:rPr lang="en-US" sz="2000" dirty="0"/>
              <a:t> </a:t>
            </a:r>
            <a:endParaRPr lang="en-US" sz="2000" dirty="0" smtClean="0"/>
          </a:p>
          <a:p>
            <a:pPr lvl="0"/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Rationale – Why Moms?</a:t>
            </a:r>
            <a:endParaRPr lang="en-US" dirty="0"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43199" y="2318270"/>
            <a:ext cx="622663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>
                <a:solidFill>
                  <a:srgbClr val="CB3844"/>
                </a:solidFill>
              </a:rPr>
              <a:t>Size</a:t>
            </a:r>
            <a:r>
              <a:rPr lang="en-US" sz="1600" dirty="0"/>
              <a:t>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2000" dirty="0" smtClean="0">
                <a:solidFill>
                  <a:srgbClr val="5A5D64"/>
                </a:solidFill>
              </a:rPr>
              <a:t>Audience </a:t>
            </a:r>
            <a:r>
              <a:rPr lang="en-US" sz="2000" dirty="0">
                <a:solidFill>
                  <a:srgbClr val="5A5D64"/>
                </a:solidFill>
              </a:rPr>
              <a:t>is significant. </a:t>
            </a:r>
          </a:p>
          <a:p>
            <a:pPr lvl="1"/>
            <a:r>
              <a:rPr lang="en-US" sz="2000" dirty="0" smtClean="0">
                <a:solidFill>
                  <a:srgbClr val="5A5D64"/>
                </a:solidFill>
              </a:rPr>
              <a:t>Moms </a:t>
            </a:r>
            <a:r>
              <a:rPr lang="en-US" sz="2000" dirty="0">
                <a:solidFill>
                  <a:srgbClr val="5A5D64"/>
                </a:solidFill>
              </a:rPr>
              <a:t>of school age children (K-12) </a:t>
            </a:r>
            <a:br>
              <a:rPr lang="en-US" sz="2000" dirty="0">
                <a:solidFill>
                  <a:srgbClr val="5A5D64"/>
                </a:solidFill>
              </a:rPr>
            </a:br>
            <a:r>
              <a:rPr lang="en-US" sz="2000" dirty="0">
                <a:solidFill>
                  <a:srgbClr val="5A5D64"/>
                </a:solidFill>
              </a:rPr>
              <a:t>E</a:t>
            </a:r>
            <a:r>
              <a:rPr lang="en-US" sz="2000" dirty="0" smtClean="0">
                <a:solidFill>
                  <a:srgbClr val="5A5D64"/>
                </a:solidFill>
              </a:rPr>
              <a:t>stimate</a:t>
            </a:r>
            <a:r>
              <a:rPr lang="en-US" sz="2000" dirty="0">
                <a:solidFill>
                  <a:srgbClr val="5A5D64"/>
                </a:solidFill>
              </a:rPr>
              <a:t>: 500,000 in WA </a:t>
            </a:r>
            <a:r>
              <a:rPr lang="en-US" sz="2000" dirty="0" smtClean="0">
                <a:solidFill>
                  <a:srgbClr val="5A5D64"/>
                </a:solidFill>
              </a:rPr>
              <a:t>state</a:t>
            </a:r>
            <a:endParaRPr lang="en-US" sz="2000" dirty="0">
              <a:solidFill>
                <a:srgbClr val="5A5D64"/>
              </a:solidFill>
            </a:endParaRPr>
          </a:p>
          <a:p>
            <a:pPr lvl="1"/>
            <a:endParaRPr lang="en-US" sz="1600" dirty="0"/>
          </a:p>
          <a:p>
            <a:pPr lvl="0"/>
            <a:endParaRPr lang="en-US" sz="2400" b="1" dirty="0" smtClean="0">
              <a:solidFill>
                <a:srgbClr val="CB3844"/>
              </a:solidFill>
            </a:endParaRPr>
          </a:p>
          <a:p>
            <a:pPr lvl="0"/>
            <a:r>
              <a:rPr lang="en-US" sz="2400" b="1" dirty="0" smtClean="0">
                <a:solidFill>
                  <a:srgbClr val="CB3844"/>
                </a:solidFill>
              </a:rPr>
              <a:t>Incidence</a:t>
            </a:r>
            <a:r>
              <a:rPr lang="en-US" sz="1600" dirty="0" smtClean="0"/>
              <a:t> </a:t>
            </a:r>
            <a:br>
              <a:rPr lang="en-US" sz="1600" dirty="0" smtClean="0"/>
            </a:br>
            <a:r>
              <a:rPr lang="en-US" sz="2000" dirty="0" smtClean="0">
                <a:solidFill>
                  <a:srgbClr val="5A5D64"/>
                </a:solidFill>
              </a:rPr>
              <a:t>Of</a:t>
            </a:r>
            <a:r>
              <a:rPr lang="en-US" sz="2000" dirty="0" smtClean="0"/>
              <a:t> </a:t>
            </a:r>
            <a:r>
              <a:rPr lang="en-US" sz="2000" b="1" dirty="0">
                <a:solidFill>
                  <a:srgbClr val="CB3844"/>
                </a:solidFill>
              </a:rPr>
              <a:t>“the problem behavior” </a:t>
            </a:r>
            <a:r>
              <a:rPr lang="en-US" sz="2000" dirty="0">
                <a:solidFill>
                  <a:srgbClr val="5A5D64"/>
                </a:solidFill>
              </a:rPr>
              <a:t>is significant</a:t>
            </a:r>
            <a:r>
              <a:rPr lang="en-US" sz="2000" dirty="0"/>
              <a:t>. </a:t>
            </a:r>
            <a:endParaRPr lang="en-US" sz="2000" dirty="0" smtClean="0"/>
          </a:p>
          <a:p>
            <a:pPr lvl="0"/>
            <a:r>
              <a:rPr lang="en-US" sz="2000" b="1" dirty="0" smtClean="0">
                <a:solidFill>
                  <a:srgbClr val="CB3844"/>
                </a:solidFill>
              </a:rPr>
              <a:t>	-44</a:t>
            </a:r>
            <a:r>
              <a:rPr lang="en-US" sz="2000" b="1" dirty="0">
                <a:solidFill>
                  <a:srgbClr val="CB3844"/>
                </a:solidFill>
              </a:rPr>
              <a:t>% </a:t>
            </a:r>
            <a:r>
              <a:rPr lang="en-US" sz="2000" dirty="0">
                <a:solidFill>
                  <a:srgbClr val="5A5D64"/>
                </a:solidFill>
              </a:rPr>
              <a:t>reported looking at text messages while </a:t>
            </a:r>
            <a:r>
              <a:rPr lang="en-US" sz="2000" dirty="0" smtClean="0">
                <a:solidFill>
                  <a:srgbClr val="5A5D64"/>
                </a:solidFill>
              </a:rPr>
              <a:t>driving</a:t>
            </a:r>
            <a:br>
              <a:rPr lang="en-US" sz="2000" dirty="0" smtClean="0">
                <a:solidFill>
                  <a:srgbClr val="5A5D64"/>
                </a:solidFill>
              </a:rPr>
            </a:br>
            <a:r>
              <a:rPr lang="en-US" sz="2000" dirty="0" smtClean="0">
                <a:solidFill>
                  <a:srgbClr val="5A5D64"/>
                </a:solidFill>
              </a:rPr>
              <a:t>	</a:t>
            </a:r>
            <a:r>
              <a:rPr lang="en-US" sz="2000" b="1" dirty="0" smtClean="0">
                <a:solidFill>
                  <a:srgbClr val="CB3844"/>
                </a:solidFill>
              </a:rPr>
              <a:t>-31</a:t>
            </a:r>
            <a:r>
              <a:rPr lang="en-US" sz="2000" b="1" dirty="0">
                <a:solidFill>
                  <a:srgbClr val="CB3844"/>
                </a:solidFill>
              </a:rPr>
              <a:t>% </a:t>
            </a:r>
            <a:r>
              <a:rPr lang="en-US" sz="2000" dirty="0">
                <a:solidFill>
                  <a:srgbClr val="5A5D64"/>
                </a:solidFill>
              </a:rPr>
              <a:t>reported sending text messages while driving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99521"/>
            <a:ext cx="2060448" cy="218846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932" y="4175071"/>
            <a:ext cx="1666822" cy="1765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054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6777" y="1255685"/>
            <a:ext cx="6428440" cy="538365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400" b="1" dirty="0" smtClean="0">
                <a:solidFill>
                  <a:srgbClr val="CB3844"/>
                </a:solidFill>
              </a:rPr>
              <a:t>Concern</a:t>
            </a:r>
            <a:r>
              <a:rPr lang="en-US" sz="1600" b="1" dirty="0" smtClean="0"/>
              <a:t> </a:t>
            </a:r>
            <a:r>
              <a:rPr lang="en-US" sz="2000" dirty="0"/>
              <a:t>with </a:t>
            </a:r>
            <a:r>
              <a:rPr lang="en-US" sz="2000" b="1" dirty="0">
                <a:solidFill>
                  <a:srgbClr val="CB3844"/>
                </a:solidFill>
              </a:rPr>
              <a:t>“the problem behavior” </a:t>
            </a:r>
            <a:r>
              <a:rPr lang="en-US" sz="2000" dirty="0"/>
              <a:t>is </a:t>
            </a:r>
            <a:r>
              <a:rPr lang="en-US" sz="2000" dirty="0" smtClean="0"/>
              <a:t>significant</a:t>
            </a:r>
            <a:endParaRPr lang="en-US" sz="2000" dirty="0"/>
          </a:p>
          <a:p>
            <a:pPr lvl="1"/>
            <a:r>
              <a:rPr lang="en-US" sz="2000" b="1" dirty="0">
                <a:solidFill>
                  <a:srgbClr val="CB3844"/>
                </a:solidFill>
              </a:rPr>
              <a:t>55% </a:t>
            </a:r>
            <a:r>
              <a:rPr lang="en-US" sz="2000" dirty="0"/>
              <a:t>are concerned they might cause an accident using their cellphone while driving</a:t>
            </a:r>
          </a:p>
          <a:p>
            <a:pPr lvl="1"/>
            <a:r>
              <a:rPr lang="en-US" sz="2000" b="1" dirty="0">
                <a:solidFill>
                  <a:srgbClr val="CB3844"/>
                </a:solidFill>
              </a:rPr>
              <a:t>95% </a:t>
            </a:r>
            <a:r>
              <a:rPr lang="en-US" sz="2000" dirty="0"/>
              <a:t>want to model correct behavior for </a:t>
            </a:r>
            <a:r>
              <a:rPr lang="en-US" sz="2000" dirty="0" smtClean="0"/>
              <a:t>kids</a:t>
            </a:r>
            <a:endParaRPr lang="en-US" sz="2000" dirty="0"/>
          </a:p>
          <a:p>
            <a:pPr lvl="1"/>
            <a:r>
              <a:rPr lang="en-US" sz="2000" b="1" dirty="0">
                <a:solidFill>
                  <a:srgbClr val="CB3844"/>
                </a:solidFill>
              </a:rPr>
              <a:t>95% </a:t>
            </a:r>
            <a:r>
              <a:rPr lang="en-US" sz="2000" dirty="0"/>
              <a:t>are concerned about their safety and the safety of their passengers using the cellphone while </a:t>
            </a:r>
            <a:r>
              <a:rPr lang="en-US" sz="2000" dirty="0" smtClean="0"/>
              <a:t>driving</a:t>
            </a:r>
            <a:br>
              <a:rPr lang="en-US" sz="2000" dirty="0" smtClean="0"/>
            </a:br>
            <a:endParaRPr lang="en-US" sz="2000" dirty="0" smtClean="0"/>
          </a:p>
          <a:p>
            <a:pPr marL="0" lvl="0" indent="0">
              <a:buNone/>
            </a:pPr>
            <a:r>
              <a:rPr lang="en-US" sz="2400" b="1" dirty="0" smtClean="0">
                <a:solidFill>
                  <a:srgbClr val="CB3844"/>
                </a:solidFill>
              </a:rPr>
              <a:t>Impact</a:t>
            </a:r>
            <a:r>
              <a:rPr lang="en-US" sz="1600" dirty="0" smtClean="0"/>
              <a:t> </a:t>
            </a:r>
            <a:br>
              <a:rPr lang="en-US" sz="1600" dirty="0" smtClean="0"/>
            </a:br>
            <a:r>
              <a:rPr lang="en-US" sz="2000" dirty="0" smtClean="0"/>
              <a:t>Of </a:t>
            </a:r>
            <a:r>
              <a:rPr lang="en-US" sz="2000" dirty="0"/>
              <a:t>the behavior change would be significant, given the focus on driving with passengers in the car</a:t>
            </a:r>
          </a:p>
          <a:p>
            <a:pPr marL="0" indent="0">
              <a:buNone/>
            </a:pPr>
            <a:endParaRPr lang="en-US" sz="1600" dirty="0"/>
          </a:p>
          <a:p>
            <a:pPr marL="0" lvl="0" indent="0">
              <a:buNone/>
            </a:pPr>
            <a:r>
              <a:rPr lang="en-US" sz="2400" b="1" dirty="0">
                <a:solidFill>
                  <a:srgbClr val="CB3844"/>
                </a:solidFill>
              </a:rPr>
              <a:t>Ability</a:t>
            </a:r>
            <a:r>
              <a:rPr lang="en-US" sz="1600" dirty="0"/>
              <a:t>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2000" dirty="0" smtClean="0"/>
              <a:t>To </a:t>
            </a:r>
            <a:r>
              <a:rPr lang="en-US" sz="2000" dirty="0"/>
              <a:t>identify and reach through targeted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media channels </a:t>
            </a:r>
            <a:r>
              <a:rPr lang="en-US" sz="2000" dirty="0"/>
              <a:t>is </a:t>
            </a:r>
            <a:r>
              <a:rPr lang="en-US" sz="2000" dirty="0" smtClean="0"/>
              <a:t>strong</a:t>
            </a:r>
            <a:endParaRPr lang="en-US" sz="2000" dirty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Rationale – Why Moms? Cont.</a:t>
            </a:r>
            <a:endParaRPr lang="en-US" dirty="0">
              <a:effectLst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75" y="1105987"/>
            <a:ext cx="1894416" cy="20121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90" y="3661703"/>
            <a:ext cx="2295010" cy="243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7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011783" y="1547949"/>
            <a:ext cx="4038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Top Motivators:</a:t>
            </a:r>
            <a:r>
              <a:rPr lang="en-US" sz="2400" dirty="0" smtClean="0"/>
              <a:t>	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Mom-Specific Stats</a:t>
            </a:r>
            <a:endParaRPr lang="en-US" dirty="0"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97631" y="3915661"/>
            <a:ext cx="35232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5A5D64"/>
                </a:solidFill>
              </a:rPr>
              <a:t>Hearing stories about collisions</a:t>
            </a:r>
            <a:endParaRPr lang="en-US" sz="2000" dirty="0">
              <a:solidFill>
                <a:srgbClr val="5A5D64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98211" y="2092146"/>
            <a:ext cx="8933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B3844"/>
                </a:solidFill>
              </a:rPr>
              <a:t>84% </a:t>
            </a:r>
            <a:endParaRPr lang="en-US" sz="2800" b="1" dirty="0">
              <a:solidFill>
                <a:srgbClr val="CB3844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98211" y="2486488"/>
            <a:ext cx="36507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5A5D64"/>
                </a:solidFill>
              </a:rPr>
              <a:t>Passenger or child in car asks you to stop</a:t>
            </a:r>
            <a:endParaRPr lang="en-US" sz="2000" dirty="0">
              <a:solidFill>
                <a:srgbClr val="5A5D64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34933" y="4642733"/>
            <a:ext cx="8933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B3844"/>
                </a:solidFill>
              </a:rPr>
              <a:t>59% </a:t>
            </a:r>
            <a:endParaRPr lang="en-US" sz="2800" b="1" dirty="0">
              <a:solidFill>
                <a:srgbClr val="CB3844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23359" y="5054799"/>
            <a:ext cx="35232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5A5D64"/>
                </a:solidFill>
              </a:rPr>
              <a:t>Knowing they’re 23x more likely to crash</a:t>
            </a:r>
            <a:endParaRPr lang="en-US" sz="2000" dirty="0">
              <a:solidFill>
                <a:srgbClr val="5A5D64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21257"/>
            <a:ext cx="2066544" cy="218846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2406" y="2733402"/>
            <a:ext cx="2060448" cy="218846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934" y="4422866"/>
            <a:ext cx="2066544" cy="2188464"/>
          </a:xfrm>
          <a:prstGeom prst="rect">
            <a:avLst/>
          </a:prstGeom>
        </p:spPr>
      </p:pic>
      <p:cxnSp>
        <p:nvCxnSpPr>
          <p:cNvPr id="23" name="Straight Connector 22"/>
          <p:cNvCxnSpPr/>
          <p:nvPr/>
        </p:nvCxnSpPr>
        <p:spPr>
          <a:xfrm>
            <a:off x="2391989" y="2668100"/>
            <a:ext cx="689356" cy="578677"/>
          </a:xfrm>
          <a:prstGeom prst="line">
            <a:avLst/>
          </a:prstGeom>
          <a:ln>
            <a:solidFill>
              <a:srgbClr val="CB3844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2322757" y="4685983"/>
            <a:ext cx="662614" cy="613793"/>
          </a:xfrm>
          <a:prstGeom prst="line">
            <a:avLst/>
          </a:prstGeom>
          <a:ln>
            <a:solidFill>
              <a:srgbClr val="CB3844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998211" y="3505601"/>
            <a:ext cx="8933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B3844"/>
                </a:solidFill>
              </a:rPr>
              <a:t>79% </a:t>
            </a:r>
            <a:endParaRPr lang="en-US" sz="2800" b="1" dirty="0">
              <a:solidFill>
                <a:srgbClr val="CB38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277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646714"/>
            <a:ext cx="4038600" cy="4980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Top Barriers: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Mom-Specific Stats</a:t>
            </a:r>
            <a:endParaRPr lang="en-US" dirty="0">
              <a:effectLst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48342" y="2098221"/>
            <a:ext cx="8933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B3844"/>
                </a:solidFill>
              </a:rPr>
              <a:t>65% </a:t>
            </a:r>
            <a:endParaRPr lang="en-US" sz="2800" b="1" dirty="0">
              <a:solidFill>
                <a:srgbClr val="CB3844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48200" y="2527769"/>
            <a:ext cx="4038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5A5D64"/>
                </a:solidFill>
              </a:rPr>
              <a:t>Social norm: think “everyone does it”</a:t>
            </a:r>
            <a:endParaRPr lang="en-US" sz="2000" dirty="0">
              <a:solidFill>
                <a:srgbClr val="5A5D64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659776" y="3598216"/>
            <a:ext cx="8933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B3844"/>
                </a:solidFill>
              </a:rPr>
              <a:t>61% </a:t>
            </a:r>
            <a:endParaRPr lang="en-US" sz="2800" b="1" dirty="0">
              <a:solidFill>
                <a:srgbClr val="CB3844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648202" y="4045284"/>
            <a:ext cx="36507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5A5D64"/>
                </a:solidFill>
              </a:rPr>
              <a:t>Say </a:t>
            </a:r>
            <a:r>
              <a:rPr lang="en-US" sz="2000" dirty="0">
                <a:solidFill>
                  <a:srgbClr val="5A5D64"/>
                </a:solidFill>
              </a:rPr>
              <a:t>they only use at traffic lights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648353" y="4582059"/>
            <a:ext cx="8933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B3844"/>
                </a:solidFill>
              </a:rPr>
              <a:t>68% </a:t>
            </a:r>
            <a:endParaRPr lang="en-US" sz="2800" b="1" dirty="0">
              <a:solidFill>
                <a:srgbClr val="CB3844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188970" y="5014086"/>
            <a:ext cx="38403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000" dirty="0" smtClean="0">
                <a:solidFill>
                  <a:srgbClr val="5A5D64"/>
                </a:solidFill>
              </a:rPr>
              <a:t>Comfortable </a:t>
            </a:r>
            <a:r>
              <a:rPr lang="en-US" sz="2000" dirty="0">
                <a:solidFill>
                  <a:srgbClr val="5A5D64"/>
                </a:solidFill>
              </a:rPr>
              <a:t>when others use at a light</a:t>
            </a:r>
          </a:p>
        </p:txBody>
      </p:sp>
      <p:sp>
        <p:nvSpPr>
          <p:cNvPr id="2" name="Rectangle 1"/>
          <p:cNvSpPr/>
          <p:nvPr/>
        </p:nvSpPr>
        <p:spPr>
          <a:xfrm>
            <a:off x="4648200" y="3174102"/>
            <a:ext cx="27481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5A5D64"/>
                </a:solidFill>
              </a:rPr>
              <a:t>Safety Perception:</a:t>
            </a:r>
            <a:endParaRPr lang="en-US" sz="2400" dirty="0">
              <a:solidFill>
                <a:srgbClr val="5A5D64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940" y="4120153"/>
            <a:ext cx="2060448" cy="218846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3341" y="2969902"/>
            <a:ext cx="1762334" cy="1866306"/>
          </a:xfrm>
          <a:prstGeom prst="rect">
            <a:avLst/>
          </a:prstGeom>
        </p:spPr>
      </p:pic>
      <p:cxnSp>
        <p:nvCxnSpPr>
          <p:cNvPr id="21" name="Straight Connector 20"/>
          <p:cNvCxnSpPr/>
          <p:nvPr/>
        </p:nvCxnSpPr>
        <p:spPr>
          <a:xfrm>
            <a:off x="2365862" y="2528761"/>
            <a:ext cx="689356" cy="578677"/>
          </a:xfrm>
          <a:prstGeom prst="line">
            <a:avLst/>
          </a:prstGeom>
          <a:ln>
            <a:solidFill>
              <a:srgbClr val="CB3844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322757" y="4685983"/>
            <a:ext cx="662614" cy="613793"/>
          </a:xfrm>
          <a:prstGeom prst="line">
            <a:avLst/>
          </a:prstGeom>
          <a:ln>
            <a:solidFill>
              <a:srgbClr val="CB3844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75" y="1196782"/>
            <a:ext cx="2060448" cy="2188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604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Determine campaign timing</a:t>
            </a:r>
          </a:p>
          <a:p>
            <a:r>
              <a:rPr lang="en-US" dirty="0" smtClean="0"/>
              <a:t>Draft social marketing brief</a:t>
            </a:r>
            <a:endParaRPr lang="en-US" dirty="0"/>
          </a:p>
          <a:p>
            <a:r>
              <a:rPr lang="en-US" dirty="0" smtClean="0"/>
              <a:t>Develop campaign creative concepts</a:t>
            </a:r>
          </a:p>
          <a:p>
            <a:r>
              <a:rPr lang="en-US" dirty="0" smtClean="0"/>
              <a:t>Develop marketing plan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full survey results, </a:t>
            </a:r>
            <a:r>
              <a:rPr lang="en-US" dirty="0" smtClean="0">
                <a:hlinkClick r:id="rId3"/>
              </a:rPr>
              <a:t>click here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42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200" dirty="0" smtClean="0"/>
              <a:t>Top-line Research Findings</a:t>
            </a:r>
            <a:endParaRPr lang="en-US" sz="5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Distracted Driving Survey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747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SurveyUSA</a:t>
            </a:r>
            <a:r>
              <a:rPr lang="en-US" dirty="0" smtClean="0"/>
              <a:t> phone survey</a:t>
            </a:r>
          </a:p>
          <a:p>
            <a:r>
              <a:rPr lang="en-US" dirty="0" smtClean="0"/>
              <a:t>Conducted March 7-16, 2017</a:t>
            </a:r>
          </a:p>
          <a:p>
            <a:r>
              <a:rPr lang="en-US" dirty="0" smtClean="0"/>
              <a:t>Females age 16-34</a:t>
            </a:r>
          </a:p>
          <a:p>
            <a:r>
              <a:rPr lang="en-US" dirty="0" smtClean="0"/>
              <a:t>Sample size: 1,000 (847 drivers)</a:t>
            </a:r>
          </a:p>
          <a:p>
            <a:r>
              <a:rPr lang="en-US" dirty="0" smtClean="0"/>
              <a:t>WA state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 smtClean="0">
                <a:effectLst/>
              </a:rPr>
              <a:t>Research Overview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556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457200" y="158891"/>
            <a:ext cx="8229600" cy="1143000"/>
          </a:xfrm>
        </p:spPr>
        <p:txBody>
          <a:bodyPr/>
          <a:lstStyle/>
          <a:p>
            <a:r>
              <a:rPr lang="en-US" dirty="0" smtClean="0">
                <a:effectLst/>
              </a:rPr>
              <a:t>Agreement on Dangers</a:t>
            </a:r>
            <a:endParaRPr lang="en-US" dirty="0"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04995" y="1970900"/>
            <a:ext cx="8933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B3844"/>
                </a:solidFill>
              </a:rPr>
              <a:t>96% </a:t>
            </a:r>
          </a:p>
        </p:txBody>
      </p:sp>
      <p:sp>
        <p:nvSpPr>
          <p:cNvPr id="7" name="Rectangle 6"/>
          <p:cNvSpPr/>
          <p:nvPr/>
        </p:nvSpPr>
        <p:spPr>
          <a:xfrm>
            <a:off x="3004853" y="1388167"/>
            <a:ext cx="28635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2C86A7"/>
                </a:solidFill>
              </a:rPr>
              <a:t>As </a:t>
            </a:r>
            <a:r>
              <a:rPr lang="en-US" sz="3200" dirty="0" smtClean="0">
                <a:solidFill>
                  <a:srgbClr val="2C86A7"/>
                </a:solidFill>
              </a:rPr>
              <a:t>Drivers</a:t>
            </a:r>
            <a:r>
              <a:rPr lang="en-US" sz="3200" dirty="0">
                <a:solidFill>
                  <a:srgbClr val="2C86A7"/>
                </a:solidFill>
              </a:rPr>
              <a:t>:</a:t>
            </a:r>
          </a:p>
        </p:txBody>
      </p:sp>
      <p:sp>
        <p:nvSpPr>
          <p:cNvPr id="8" name="Rectangle 7"/>
          <p:cNvSpPr/>
          <p:nvPr/>
        </p:nvSpPr>
        <p:spPr>
          <a:xfrm>
            <a:off x="3004853" y="2400448"/>
            <a:ext cx="35232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5A5D64"/>
                </a:solidFill>
              </a:rPr>
              <a:t>Agree </a:t>
            </a:r>
            <a:r>
              <a:rPr lang="en-US" sz="2000" dirty="0">
                <a:solidFill>
                  <a:srgbClr val="5A5D64"/>
                </a:solidFill>
              </a:rPr>
              <a:t>that using a cell-phone while driving is </a:t>
            </a:r>
            <a:r>
              <a:rPr lang="en-US" sz="2000" dirty="0" smtClean="0">
                <a:solidFill>
                  <a:srgbClr val="5A5D64"/>
                </a:solidFill>
              </a:rPr>
              <a:t>dangerous</a:t>
            </a:r>
            <a:endParaRPr lang="en-US" sz="2000" dirty="0">
              <a:solidFill>
                <a:srgbClr val="5A5D64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17" y="1529626"/>
            <a:ext cx="2060448" cy="218846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027850" y="3306024"/>
            <a:ext cx="8933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B3844"/>
                </a:solidFill>
              </a:rPr>
              <a:t>97% </a:t>
            </a:r>
            <a:endParaRPr lang="en-US" sz="2800" b="1" dirty="0">
              <a:solidFill>
                <a:srgbClr val="CB3844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16276" y="3718090"/>
            <a:ext cx="36507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5A5D64"/>
                </a:solidFill>
              </a:rPr>
              <a:t>Agree </a:t>
            </a:r>
            <a:r>
              <a:rPr lang="en-US" sz="2000" dirty="0">
                <a:solidFill>
                  <a:srgbClr val="5A5D64"/>
                </a:solidFill>
              </a:rPr>
              <a:t>that typing on a cell phone while driving is </a:t>
            </a:r>
            <a:r>
              <a:rPr lang="en-US" sz="2000" dirty="0" smtClean="0">
                <a:solidFill>
                  <a:srgbClr val="5A5D64"/>
                </a:solidFill>
              </a:rPr>
              <a:t>dangerous</a:t>
            </a:r>
            <a:endParaRPr lang="en-US" sz="2000" dirty="0">
              <a:solidFill>
                <a:srgbClr val="5A5D64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16427" y="4637113"/>
            <a:ext cx="8933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B3844"/>
                </a:solidFill>
              </a:rPr>
              <a:t>91% </a:t>
            </a:r>
            <a:endParaRPr lang="en-US" sz="2800" b="1" dirty="0">
              <a:solidFill>
                <a:srgbClr val="CB3844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04852" y="5049179"/>
            <a:ext cx="427562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5A5D64"/>
                </a:solidFill>
              </a:rPr>
              <a:t>Agree </a:t>
            </a:r>
            <a:r>
              <a:rPr lang="en-US" sz="2000" dirty="0">
                <a:solidFill>
                  <a:srgbClr val="5A5D64"/>
                </a:solidFill>
              </a:rPr>
              <a:t>they may cause an accident if using their cell phone while driving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744" y="3760054"/>
            <a:ext cx="2066544" cy="2188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457200" y="158891"/>
            <a:ext cx="8229600" cy="1143000"/>
          </a:xfrm>
        </p:spPr>
        <p:txBody>
          <a:bodyPr/>
          <a:lstStyle/>
          <a:p>
            <a:r>
              <a:rPr lang="en-US" dirty="0" smtClean="0">
                <a:effectLst/>
              </a:rPr>
              <a:t>Agreement on Dangers</a:t>
            </a:r>
            <a:endParaRPr lang="en-US" dirty="0"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04995" y="1970900"/>
            <a:ext cx="1755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B3844"/>
                </a:solidFill>
              </a:rPr>
              <a:t>Only 1% </a:t>
            </a:r>
            <a:endParaRPr lang="en-US" sz="2800" b="1" dirty="0">
              <a:solidFill>
                <a:srgbClr val="CB384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04853" y="1388167"/>
            <a:ext cx="28635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2C86A7"/>
                </a:solidFill>
              </a:rPr>
              <a:t>As </a:t>
            </a:r>
            <a:r>
              <a:rPr lang="en-US" sz="3200" dirty="0" smtClean="0">
                <a:solidFill>
                  <a:srgbClr val="2C86A7"/>
                </a:solidFill>
              </a:rPr>
              <a:t>Passengers:</a:t>
            </a:r>
            <a:endParaRPr lang="en-US" sz="3200" dirty="0">
              <a:solidFill>
                <a:srgbClr val="2C86A7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04853" y="2400448"/>
            <a:ext cx="37200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5A5D64"/>
                </a:solidFill>
              </a:rPr>
              <a:t>Are "very </a:t>
            </a:r>
            <a:r>
              <a:rPr lang="en-US" sz="2000" dirty="0">
                <a:solidFill>
                  <a:srgbClr val="5A5D64"/>
                </a:solidFill>
              </a:rPr>
              <a:t>comfortable" if the driver is texting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27850" y="3306024"/>
            <a:ext cx="23690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B3844"/>
                </a:solidFill>
              </a:rPr>
              <a:t>Only 2% </a:t>
            </a:r>
            <a:endParaRPr lang="en-US" sz="2800" b="1" dirty="0">
              <a:solidFill>
                <a:srgbClr val="CB3844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16276" y="3718090"/>
            <a:ext cx="4495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5A5D64"/>
                </a:solidFill>
              </a:rPr>
              <a:t>Are </a:t>
            </a:r>
            <a:r>
              <a:rPr lang="en-US" sz="2000" dirty="0">
                <a:solidFill>
                  <a:srgbClr val="5A5D64"/>
                </a:solidFill>
              </a:rPr>
              <a:t>"very comfortable" if the driver is using the phone to check social media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016427" y="4637113"/>
            <a:ext cx="16450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B3844"/>
                </a:solidFill>
              </a:rPr>
              <a:t>Only 5% </a:t>
            </a:r>
            <a:endParaRPr lang="en-US" sz="2800" b="1" dirty="0">
              <a:solidFill>
                <a:srgbClr val="CB3844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04853" y="5049179"/>
            <a:ext cx="42409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5A5D64"/>
                </a:solidFill>
              </a:rPr>
              <a:t>Are </a:t>
            </a:r>
            <a:r>
              <a:rPr lang="en-US" sz="2000" dirty="0">
                <a:solidFill>
                  <a:srgbClr val="5A5D64"/>
                </a:solidFill>
              </a:rPr>
              <a:t>"very comfortable" if the driver is driving with 1 hand while holding a phone with the other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625" y="1687492"/>
            <a:ext cx="2066544" cy="218846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625" y="4261557"/>
            <a:ext cx="2066544" cy="2188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37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But…does it translate to behavior?</a:t>
            </a:r>
            <a:endParaRPr lang="en-US" dirty="0"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27202" y="1886030"/>
            <a:ext cx="8933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B3844"/>
                </a:solidFill>
              </a:rPr>
              <a:t>96% </a:t>
            </a:r>
            <a:endParaRPr lang="en-US" sz="2800" b="1" dirty="0">
              <a:solidFill>
                <a:srgbClr val="CB384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67839" y="1991410"/>
            <a:ext cx="37200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5A5D64"/>
                </a:solidFill>
              </a:rPr>
              <a:t>Have their phone on while driving</a:t>
            </a:r>
            <a:endParaRPr lang="en-US" sz="2000" dirty="0">
              <a:solidFill>
                <a:srgbClr val="5A5D64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27202" y="5134162"/>
            <a:ext cx="893391" cy="393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B3844"/>
                </a:solidFill>
              </a:rPr>
              <a:t>51% </a:t>
            </a:r>
            <a:endParaRPr lang="en-US" sz="2800" b="1" dirty="0">
              <a:solidFill>
                <a:srgbClr val="CB3844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67839" y="5198264"/>
            <a:ext cx="3720038" cy="300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5A5D64"/>
                </a:solidFill>
              </a:rPr>
              <a:t>Make phone calls</a:t>
            </a:r>
            <a:endParaRPr lang="en-US" sz="2000" dirty="0">
              <a:solidFill>
                <a:srgbClr val="5A5D64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042" y="1417038"/>
            <a:ext cx="2066544" cy="2188464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727202" y="2671093"/>
            <a:ext cx="8933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B3844"/>
                </a:solidFill>
              </a:rPr>
              <a:t>91% </a:t>
            </a:r>
            <a:endParaRPr lang="en-US" sz="2800" b="1" dirty="0">
              <a:solidFill>
                <a:srgbClr val="CB3844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467839" y="2756098"/>
            <a:ext cx="37200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5A5D64"/>
                </a:solidFill>
              </a:rPr>
              <a:t>Use their phone GPS to navigate</a:t>
            </a:r>
            <a:endParaRPr lang="en-US" sz="2000" dirty="0">
              <a:solidFill>
                <a:srgbClr val="5A5D64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27202" y="3474902"/>
            <a:ext cx="8933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B3844"/>
                </a:solidFill>
              </a:rPr>
              <a:t>64% </a:t>
            </a:r>
            <a:endParaRPr lang="en-US" sz="2800" b="1" dirty="0">
              <a:solidFill>
                <a:srgbClr val="CB3844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467839" y="3559907"/>
            <a:ext cx="37200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5A5D64"/>
                </a:solidFill>
              </a:rPr>
              <a:t>Answer a ringing phone</a:t>
            </a:r>
            <a:endParaRPr lang="en-US" sz="2000" dirty="0">
              <a:solidFill>
                <a:srgbClr val="5A5D64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727203" y="4288089"/>
            <a:ext cx="8933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B3844"/>
                </a:solidFill>
              </a:rPr>
              <a:t>59% </a:t>
            </a:r>
            <a:endParaRPr lang="en-US" sz="2800" b="1" dirty="0">
              <a:solidFill>
                <a:srgbClr val="CB3844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67839" y="4373094"/>
            <a:ext cx="45071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5A5D64"/>
                </a:solidFill>
              </a:rPr>
              <a:t>Use phone when stopped at a traffic light</a:t>
            </a:r>
            <a:endParaRPr lang="en-US" sz="2000" dirty="0">
              <a:solidFill>
                <a:srgbClr val="5A5D64"/>
              </a:solidFill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00" y="3510301"/>
            <a:ext cx="2060448" cy="2188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437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But…does it translate to behavior?</a:t>
            </a:r>
            <a:endParaRPr lang="en-US" dirty="0">
              <a:effectLst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7033" y="1458648"/>
            <a:ext cx="1711782" cy="181277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9924" y="1355457"/>
            <a:ext cx="2066544" cy="2188464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574312" y="3292933"/>
            <a:ext cx="8933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B3844"/>
                </a:solidFill>
              </a:rPr>
              <a:t>48% </a:t>
            </a:r>
            <a:endParaRPr lang="en-US" sz="2800" b="1" dirty="0">
              <a:solidFill>
                <a:srgbClr val="CB3844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74311" y="3712339"/>
            <a:ext cx="23425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5A5D64"/>
                </a:solidFill>
              </a:rPr>
              <a:t>Read an incoming </a:t>
            </a:r>
            <a:r>
              <a:rPr lang="en-US" sz="2000" dirty="0" smtClean="0">
                <a:solidFill>
                  <a:srgbClr val="5A5D64"/>
                </a:solidFill>
              </a:rPr>
              <a:t>text </a:t>
            </a:r>
            <a:r>
              <a:rPr lang="en-US" sz="2000" dirty="0">
                <a:solidFill>
                  <a:srgbClr val="5A5D64"/>
                </a:solidFill>
              </a:rPr>
              <a:t>message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548190" y="4487500"/>
            <a:ext cx="8933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B3844"/>
                </a:solidFill>
              </a:rPr>
              <a:t>8% </a:t>
            </a:r>
            <a:endParaRPr lang="en-US" sz="2800" b="1" dirty="0">
              <a:solidFill>
                <a:srgbClr val="CB3844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537289" y="4918777"/>
            <a:ext cx="37200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5A5D64"/>
                </a:solidFill>
              </a:rPr>
              <a:t>Post to social media</a:t>
            </a:r>
            <a:endParaRPr lang="en-US" sz="2000" dirty="0">
              <a:solidFill>
                <a:srgbClr val="5A5D64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74311" y="4527660"/>
            <a:ext cx="8933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B3844"/>
                </a:solidFill>
              </a:rPr>
              <a:t>34% </a:t>
            </a:r>
            <a:endParaRPr lang="en-US" sz="2800" b="1" dirty="0">
              <a:solidFill>
                <a:srgbClr val="CB3844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74311" y="4925771"/>
            <a:ext cx="37200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5A5D64"/>
                </a:solidFill>
              </a:rPr>
              <a:t>Send a text message</a:t>
            </a:r>
            <a:endParaRPr lang="en-US" sz="2000" dirty="0">
              <a:solidFill>
                <a:srgbClr val="5A5D64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513465" y="3296570"/>
            <a:ext cx="8933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B3844"/>
                </a:solidFill>
              </a:rPr>
              <a:t>12% </a:t>
            </a:r>
            <a:endParaRPr lang="en-US" sz="2800" b="1" dirty="0">
              <a:solidFill>
                <a:srgbClr val="CB3844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518796" y="3734467"/>
            <a:ext cx="26505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5A5D64"/>
                </a:solidFill>
              </a:rPr>
              <a:t>Look at social media</a:t>
            </a:r>
            <a:endParaRPr lang="en-US" sz="2000" dirty="0">
              <a:solidFill>
                <a:srgbClr val="5A5D64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649867" y="3265197"/>
            <a:ext cx="8933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B3844"/>
                </a:solidFill>
              </a:rPr>
              <a:t>9% </a:t>
            </a:r>
            <a:endParaRPr lang="en-US" sz="2800" b="1" dirty="0">
              <a:solidFill>
                <a:srgbClr val="CB3844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623305" y="3716943"/>
            <a:ext cx="19501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5A5D64"/>
                </a:solidFill>
              </a:rPr>
              <a:t>Look at websites other than social media</a:t>
            </a:r>
            <a:endParaRPr lang="en-US" sz="2000" dirty="0">
              <a:solidFill>
                <a:srgbClr val="5A5D64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478" y="1390182"/>
            <a:ext cx="2060448" cy="2188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029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Barriers</a:t>
            </a:r>
            <a:endParaRPr lang="en-US" dirty="0"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09868" y="2967937"/>
            <a:ext cx="72705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>
                <a:solidFill>
                  <a:srgbClr val="CB3844"/>
                </a:solidFill>
              </a:rPr>
              <a:t>They think they are safe doing </a:t>
            </a:r>
            <a:r>
              <a:rPr lang="en-US" sz="4000" b="1" i="1" dirty="0" smtClean="0">
                <a:solidFill>
                  <a:srgbClr val="CB3844"/>
                </a:solidFill>
              </a:rPr>
              <a:t>it. </a:t>
            </a:r>
            <a:endParaRPr lang="en-US" sz="4000" b="1" i="1" dirty="0">
              <a:solidFill>
                <a:srgbClr val="CB38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030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Barriers</a:t>
            </a:r>
            <a:endParaRPr lang="en-US" dirty="0">
              <a:effectLst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2" y="1227909"/>
            <a:ext cx="2374120" cy="252162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195544" y="1482662"/>
            <a:ext cx="15357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rgbClr val="CB3844"/>
                </a:solidFill>
              </a:rPr>
              <a:t>81% </a:t>
            </a:r>
            <a:endParaRPr lang="en-US" sz="4800" b="1" dirty="0">
              <a:solidFill>
                <a:srgbClr val="CB384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95544" y="2229399"/>
            <a:ext cx="5798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5A5D64"/>
                </a:solidFill>
              </a:rPr>
              <a:t>Say </a:t>
            </a:r>
            <a:r>
              <a:rPr lang="en-US" sz="2400" dirty="0">
                <a:solidFill>
                  <a:srgbClr val="5A5D64"/>
                </a:solidFill>
              </a:rPr>
              <a:t>they can safely drive using a hands-free device that allows them to talk while keeping 2 hands on the wheel</a:t>
            </a:r>
          </a:p>
        </p:txBody>
      </p:sp>
      <p:sp>
        <p:nvSpPr>
          <p:cNvPr id="8" name="Rectangle 7"/>
          <p:cNvSpPr/>
          <p:nvPr/>
        </p:nvSpPr>
        <p:spPr>
          <a:xfrm>
            <a:off x="2210603" y="5060388"/>
            <a:ext cx="54634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5A5D64"/>
                </a:solidFill>
              </a:rPr>
              <a:t>Say </a:t>
            </a:r>
            <a:r>
              <a:rPr lang="en-US" sz="2400" dirty="0">
                <a:solidFill>
                  <a:srgbClr val="5A5D64"/>
                </a:solidFill>
              </a:rPr>
              <a:t>they can safely drive using just one hand on the steering wheel</a:t>
            </a:r>
          </a:p>
        </p:txBody>
      </p:sp>
      <p:sp>
        <p:nvSpPr>
          <p:cNvPr id="9" name="Rectangle 8"/>
          <p:cNvSpPr/>
          <p:nvPr/>
        </p:nvSpPr>
        <p:spPr>
          <a:xfrm>
            <a:off x="2195544" y="4394515"/>
            <a:ext cx="18866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rgbClr val="CB3844"/>
                </a:solidFill>
              </a:rPr>
              <a:t>55% </a:t>
            </a:r>
            <a:endParaRPr lang="en-US" sz="4800" b="1" dirty="0">
              <a:solidFill>
                <a:srgbClr val="CB3844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644" y="4151245"/>
            <a:ext cx="1946836" cy="2067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7E9D371E-7938-4ACC-9B43-FD72BADB4E7E}" vid="{FCEA69D9-E4D0-469D-8565-E8A7F18D6F1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C+C_ppt_template</Template>
  <TotalTime>7874</TotalTime>
  <Words>660</Words>
  <Application>Microsoft Office PowerPoint</Application>
  <PresentationFormat>On-screen Show (4:3)</PresentationFormat>
  <Paragraphs>145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Source Sans Pro</vt:lpstr>
      <vt:lpstr>Office Theme</vt:lpstr>
      <vt:lpstr>Distracted Driver Survey Results &amp; Recommendations</vt:lpstr>
      <vt:lpstr>Top-line Research Findings</vt:lpstr>
      <vt:lpstr>Research Overview</vt:lpstr>
      <vt:lpstr>Agreement on Dangers</vt:lpstr>
      <vt:lpstr>Agreement on Dangers</vt:lpstr>
      <vt:lpstr>But…does it translate to behavior?</vt:lpstr>
      <vt:lpstr>But…does it translate to behavior?</vt:lpstr>
      <vt:lpstr>Barriers</vt:lpstr>
      <vt:lpstr>Barriers</vt:lpstr>
      <vt:lpstr>Motivators…would stop using their cell phone while driving if:</vt:lpstr>
      <vt:lpstr>Motivators cont.</vt:lpstr>
      <vt:lpstr>Recommendations</vt:lpstr>
      <vt:lpstr>Recommended targets</vt:lpstr>
      <vt:lpstr>Rationale – Why Moms?</vt:lpstr>
      <vt:lpstr>Rationale – Why Moms? Cont.</vt:lpstr>
      <vt:lpstr>Mom-Specific Stats</vt:lpstr>
      <vt:lpstr>Mom-Specific Stats</vt:lpstr>
      <vt:lpstr>Next Steps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Presentation  Title Here</dc:title>
  <dc:creator>Carey Evenson</dc:creator>
  <cp:lastModifiedBy>Amanda Godwin</cp:lastModifiedBy>
  <cp:revision>84</cp:revision>
  <cp:lastPrinted>2017-04-18T21:10:43Z</cp:lastPrinted>
  <dcterms:created xsi:type="dcterms:W3CDTF">2017-03-31T21:40:00Z</dcterms:created>
  <dcterms:modified xsi:type="dcterms:W3CDTF">2017-04-18T21:11:53Z</dcterms:modified>
</cp:coreProperties>
</file>