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8" r:id="rId1"/>
    <p:sldMasterId id="2147483783" r:id="rId2"/>
    <p:sldMasterId id="2147483794" r:id="rId3"/>
    <p:sldMasterId id="2147483806" r:id="rId4"/>
  </p:sldMasterIdLst>
  <p:notesMasterIdLst>
    <p:notesMasterId r:id="rId31"/>
  </p:notesMasterIdLst>
  <p:sldIdLst>
    <p:sldId id="1194" r:id="rId5"/>
    <p:sldId id="1190" r:id="rId6"/>
    <p:sldId id="1207" r:id="rId7"/>
    <p:sldId id="1191" r:id="rId8"/>
    <p:sldId id="1206" r:id="rId9"/>
    <p:sldId id="289" r:id="rId10"/>
    <p:sldId id="1218" r:id="rId11"/>
    <p:sldId id="1209" r:id="rId12"/>
    <p:sldId id="1210" r:id="rId13"/>
    <p:sldId id="1211" r:id="rId14"/>
    <p:sldId id="1195" r:id="rId15"/>
    <p:sldId id="1196" r:id="rId16"/>
    <p:sldId id="1219" r:id="rId17"/>
    <p:sldId id="303" r:id="rId18"/>
    <p:sldId id="313" r:id="rId19"/>
    <p:sldId id="305" r:id="rId20"/>
    <p:sldId id="1212" r:id="rId21"/>
    <p:sldId id="1208" r:id="rId22"/>
    <p:sldId id="1213" r:id="rId23"/>
    <p:sldId id="1216" r:id="rId24"/>
    <p:sldId id="322" r:id="rId25"/>
    <p:sldId id="1214" r:id="rId26"/>
    <p:sldId id="1215" r:id="rId27"/>
    <p:sldId id="1217" r:id="rId28"/>
    <p:sldId id="319" r:id="rId29"/>
    <p:sldId id="1205" r:id="rId30"/>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y Otto" initials="JO" lastIdx="7" clrIdx="0">
    <p:extLst>
      <p:ext uri="{19B8F6BF-5375-455C-9EA6-DF929625EA0E}">
        <p15:presenceInfo xmlns:p15="http://schemas.microsoft.com/office/powerpoint/2012/main" userId="5814b002bac5dd3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A"/>
    <a:srgbClr val="1BAD4B"/>
    <a:srgbClr val="70A687"/>
    <a:srgbClr val="629B7B"/>
    <a:srgbClr val="6F9892"/>
    <a:srgbClr val="E96E09"/>
    <a:srgbClr val="7BBEAC"/>
    <a:srgbClr val="5DAA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28" autoAdjust="0"/>
    <p:restoredTop sz="73136" autoAdjust="0"/>
  </p:normalViewPr>
  <p:slideViewPr>
    <p:cSldViewPr snapToGrid="0" snapToObjects="1">
      <p:cViewPr varScale="1">
        <p:scale>
          <a:sx n="72" d="100"/>
          <a:sy n="72" d="100"/>
        </p:scale>
        <p:origin x="1134" y="60"/>
      </p:cViewPr>
      <p:guideLst>
        <p:guide orient="horz" pos="2136"/>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oleObject" Target="file:///\\Wtscoly1\wtsc\RADD\D.ANALYSIS\_RECURRING\D.PRODUCTS\Alc_One_Poly2001-2017p.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Number of WA Drivers in Fatal Crashes</a:t>
            </a:r>
          </a:p>
          <a:p>
            <a:pPr>
              <a:defRPr/>
            </a:pPr>
            <a:r>
              <a:rPr lang="en-US"/>
              <a:t>Under the Influence of Alcohol and/or Drugs</a:t>
            </a:r>
          </a:p>
        </c:rich>
      </c:tx>
      <c:layout/>
      <c:overlay val="0"/>
    </c:title>
    <c:autoTitleDeleted val="0"/>
    <c:plotArea>
      <c:layout/>
      <c:lineChart>
        <c:grouping val="standard"/>
        <c:varyColors val="0"/>
        <c:ser>
          <c:idx val="2"/>
          <c:order val="0"/>
          <c:tx>
            <c:strRef>
              <c:f>Data!$Q$4</c:f>
              <c:strCache>
                <c:ptCount val="1"/>
                <c:pt idx="0">
                  <c:v>POLYdrug (Drug Positive for two or more drugs OR any alcohol and drugs)</c:v>
                </c:pt>
              </c:strCache>
            </c:strRef>
          </c:tx>
          <c:dLbls>
            <c:dLbl>
              <c:idx val="0"/>
              <c:layout>
                <c:manualLayout>
                  <c:x val="-2.4309623846008894E-2"/>
                  <c:y val="2.515391724884558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962-4BF5-ABED-C41E933160A0}"/>
                </c:ext>
              </c:extLst>
            </c:dLbl>
            <c:spPr>
              <a:noFill/>
              <a:ln>
                <a:noFill/>
              </a:ln>
              <a:effectLst/>
            </c:spPr>
            <c:txPr>
              <a:bodyPr/>
              <a:lstStyle/>
              <a:p>
                <a:pPr>
                  <a:defRPr sz="1400" b="1"/>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Data!$N$15:$N$21</c:f>
              <c:numCache>
                <c:formatCode>General</c:formatCode>
                <c:ptCount val="7"/>
                <c:pt idx="0">
                  <c:v>2011</c:v>
                </c:pt>
                <c:pt idx="1">
                  <c:v>2012</c:v>
                </c:pt>
                <c:pt idx="2">
                  <c:v>2013</c:v>
                </c:pt>
                <c:pt idx="3">
                  <c:v>2014</c:v>
                </c:pt>
                <c:pt idx="4">
                  <c:v>2015</c:v>
                </c:pt>
                <c:pt idx="5">
                  <c:v>2016</c:v>
                </c:pt>
                <c:pt idx="6">
                  <c:v>2017</c:v>
                </c:pt>
              </c:numCache>
            </c:numRef>
          </c:cat>
          <c:val>
            <c:numRef>
              <c:f>Data!$Q$15:$Q$21</c:f>
              <c:numCache>
                <c:formatCode>General</c:formatCode>
                <c:ptCount val="7"/>
                <c:pt idx="0">
                  <c:v>80</c:v>
                </c:pt>
                <c:pt idx="1">
                  <c:v>105</c:v>
                </c:pt>
                <c:pt idx="2">
                  <c:v>116</c:v>
                </c:pt>
                <c:pt idx="3">
                  <c:v>132</c:v>
                </c:pt>
                <c:pt idx="4">
                  <c:v>147</c:v>
                </c:pt>
                <c:pt idx="5">
                  <c:v>172</c:v>
                </c:pt>
                <c:pt idx="6">
                  <c:v>147</c:v>
                </c:pt>
              </c:numCache>
            </c:numRef>
          </c:val>
          <c:smooth val="0"/>
          <c:extLst>
            <c:ext xmlns:c16="http://schemas.microsoft.com/office/drawing/2014/chart" uri="{C3380CC4-5D6E-409C-BE32-E72D297353CC}">
              <c16:uniqueId val="{00000001-6962-4BF5-ABED-C41E933160A0}"/>
            </c:ext>
          </c:extLst>
        </c:ser>
        <c:ser>
          <c:idx val="0"/>
          <c:order val="1"/>
          <c:tx>
            <c:strRef>
              <c:f>Data!$O$4</c:f>
              <c:strCache>
                <c:ptCount val="1"/>
                <c:pt idx="0">
                  <c:v>BAC&gt;=.08 ONLY</c:v>
                </c:pt>
              </c:strCache>
            </c:strRef>
          </c:tx>
          <c:spPr>
            <a:ln>
              <a:solidFill>
                <a:schemeClr val="accent6">
                  <a:lumMod val="75000"/>
                </a:schemeClr>
              </a:solidFill>
            </a:ln>
          </c:spPr>
          <c:marker>
            <c:spPr>
              <a:solidFill>
                <a:schemeClr val="accent6">
                  <a:lumMod val="75000"/>
                </a:schemeClr>
              </a:solidFill>
              <a:ln>
                <a:solidFill>
                  <a:schemeClr val="accent6">
                    <a:lumMod val="75000"/>
                  </a:schemeClr>
                </a:solidFill>
              </a:ln>
            </c:spPr>
          </c:marker>
          <c:dLbls>
            <c:dLbl>
              <c:idx val="0"/>
              <c:layout>
                <c:manualLayout>
                  <c:x val="-2.1343313847063113E-2"/>
                  <c:y val="-2.040282142927566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6962-4BF5-ABED-C41E933160A0}"/>
                </c:ext>
              </c:extLst>
            </c:dLbl>
            <c:dLbl>
              <c:idx val="4"/>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962-4BF5-ABED-C41E933160A0}"/>
                </c:ext>
              </c:extLst>
            </c:dLbl>
            <c:spPr>
              <a:noFill/>
              <a:ln>
                <a:noFill/>
              </a:ln>
              <a:effectLst/>
            </c:spPr>
            <c:txPr>
              <a:bodyPr/>
              <a:lstStyle/>
              <a:p>
                <a:pPr>
                  <a:defRPr sz="1400" b="1"/>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Data!$N$15:$N$21</c:f>
              <c:numCache>
                <c:formatCode>General</c:formatCode>
                <c:ptCount val="7"/>
                <c:pt idx="0">
                  <c:v>2011</c:v>
                </c:pt>
                <c:pt idx="1">
                  <c:v>2012</c:v>
                </c:pt>
                <c:pt idx="2">
                  <c:v>2013</c:v>
                </c:pt>
                <c:pt idx="3">
                  <c:v>2014</c:v>
                </c:pt>
                <c:pt idx="4">
                  <c:v>2015</c:v>
                </c:pt>
                <c:pt idx="5">
                  <c:v>2016</c:v>
                </c:pt>
                <c:pt idx="6">
                  <c:v>2017</c:v>
                </c:pt>
              </c:numCache>
            </c:numRef>
          </c:cat>
          <c:val>
            <c:numRef>
              <c:f>Data!$O$15:$O$21</c:f>
              <c:numCache>
                <c:formatCode>General</c:formatCode>
                <c:ptCount val="7"/>
                <c:pt idx="0">
                  <c:v>82</c:v>
                </c:pt>
                <c:pt idx="1">
                  <c:v>70</c:v>
                </c:pt>
                <c:pt idx="2">
                  <c:v>69</c:v>
                </c:pt>
                <c:pt idx="3">
                  <c:v>53</c:v>
                </c:pt>
                <c:pt idx="4">
                  <c:v>50</c:v>
                </c:pt>
                <c:pt idx="5">
                  <c:v>54</c:v>
                </c:pt>
                <c:pt idx="6">
                  <c:v>65</c:v>
                </c:pt>
              </c:numCache>
            </c:numRef>
          </c:val>
          <c:smooth val="0"/>
          <c:extLst>
            <c:ext xmlns:c16="http://schemas.microsoft.com/office/drawing/2014/chart" uri="{C3380CC4-5D6E-409C-BE32-E72D297353CC}">
              <c16:uniqueId val="{00000004-6962-4BF5-ABED-C41E933160A0}"/>
            </c:ext>
          </c:extLst>
        </c:ser>
        <c:ser>
          <c:idx val="1"/>
          <c:order val="2"/>
          <c:tx>
            <c:strRef>
              <c:f>Data!$P$4</c:f>
              <c:strCache>
                <c:ptCount val="1"/>
                <c:pt idx="0">
                  <c:v>ONE Drug Only (Drug Positive for one drug OR Alcohol less than .08)</c:v>
                </c:pt>
              </c:strCache>
            </c:strRef>
          </c:tx>
          <c:spPr>
            <a:ln>
              <a:solidFill>
                <a:schemeClr val="accent5">
                  <a:lumMod val="75000"/>
                </a:schemeClr>
              </a:solidFill>
            </a:ln>
          </c:spPr>
          <c:marker>
            <c:spPr>
              <a:solidFill>
                <a:schemeClr val="accent5">
                  <a:lumMod val="75000"/>
                </a:schemeClr>
              </a:solidFill>
              <a:ln>
                <a:solidFill>
                  <a:schemeClr val="accent5">
                    <a:lumMod val="75000"/>
                  </a:schemeClr>
                </a:solidFill>
              </a:ln>
            </c:spPr>
          </c:marker>
          <c:dLbls>
            <c:dLbl>
              <c:idx val="4"/>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6962-4BF5-ABED-C41E933160A0}"/>
                </c:ext>
              </c:extLst>
            </c:dLbl>
            <c:spPr>
              <a:noFill/>
              <a:ln>
                <a:noFill/>
              </a:ln>
              <a:effectLst/>
            </c:spPr>
            <c:txPr>
              <a:bodyPr/>
              <a:lstStyle/>
              <a:p>
                <a:pPr>
                  <a:defRPr sz="1400" b="1"/>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Data!$N$15:$N$21</c:f>
              <c:numCache>
                <c:formatCode>General</c:formatCode>
                <c:ptCount val="7"/>
                <c:pt idx="0">
                  <c:v>2011</c:v>
                </c:pt>
                <c:pt idx="1">
                  <c:v>2012</c:v>
                </c:pt>
                <c:pt idx="2">
                  <c:v>2013</c:v>
                </c:pt>
                <c:pt idx="3">
                  <c:v>2014</c:v>
                </c:pt>
                <c:pt idx="4">
                  <c:v>2015</c:v>
                </c:pt>
                <c:pt idx="5">
                  <c:v>2016</c:v>
                </c:pt>
                <c:pt idx="6">
                  <c:v>2017</c:v>
                </c:pt>
              </c:numCache>
            </c:numRef>
          </c:cat>
          <c:val>
            <c:numRef>
              <c:f>Data!$P$15:$P$21</c:f>
              <c:numCache>
                <c:formatCode>General</c:formatCode>
                <c:ptCount val="7"/>
                <c:pt idx="0">
                  <c:v>47</c:v>
                </c:pt>
                <c:pt idx="1">
                  <c:v>35</c:v>
                </c:pt>
                <c:pt idx="2">
                  <c:v>42</c:v>
                </c:pt>
                <c:pt idx="3">
                  <c:v>45</c:v>
                </c:pt>
                <c:pt idx="4">
                  <c:v>55</c:v>
                </c:pt>
                <c:pt idx="5">
                  <c:v>47</c:v>
                </c:pt>
                <c:pt idx="6">
                  <c:v>52</c:v>
                </c:pt>
              </c:numCache>
            </c:numRef>
          </c:val>
          <c:smooth val="0"/>
          <c:extLst>
            <c:ext xmlns:c16="http://schemas.microsoft.com/office/drawing/2014/chart" uri="{C3380CC4-5D6E-409C-BE32-E72D297353CC}">
              <c16:uniqueId val="{00000006-6962-4BF5-ABED-C41E933160A0}"/>
            </c:ext>
          </c:extLst>
        </c:ser>
        <c:dLbls>
          <c:showLegendKey val="0"/>
          <c:showVal val="0"/>
          <c:showCatName val="0"/>
          <c:showSerName val="0"/>
          <c:showPercent val="0"/>
          <c:showBubbleSize val="0"/>
        </c:dLbls>
        <c:marker val="1"/>
        <c:smooth val="0"/>
        <c:axId val="149816320"/>
        <c:axId val="195867136"/>
      </c:lineChart>
      <c:catAx>
        <c:axId val="149816320"/>
        <c:scaling>
          <c:orientation val="minMax"/>
        </c:scaling>
        <c:delete val="0"/>
        <c:axPos val="b"/>
        <c:numFmt formatCode="General" sourceLinked="1"/>
        <c:majorTickMark val="out"/>
        <c:minorTickMark val="none"/>
        <c:tickLblPos val="nextTo"/>
        <c:txPr>
          <a:bodyPr/>
          <a:lstStyle/>
          <a:p>
            <a:pPr>
              <a:defRPr b="1" i="1"/>
            </a:pPr>
            <a:endParaRPr lang="en-US"/>
          </a:p>
        </c:txPr>
        <c:crossAx val="195867136"/>
        <c:crosses val="autoZero"/>
        <c:auto val="1"/>
        <c:lblAlgn val="ctr"/>
        <c:lblOffset val="100"/>
        <c:noMultiLvlLbl val="0"/>
      </c:catAx>
      <c:valAx>
        <c:axId val="195867136"/>
        <c:scaling>
          <c:orientation val="minMax"/>
        </c:scaling>
        <c:delete val="0"/>
        <c:axPos val="l"/>
        <c:majorGridlines/>
        <c:numFmt formatCode="General" sourceLinked="1"/>
        <c:majorTickMark val="out"/>
        <c:minorTickMark val="none"/>
        <c:tickLblPos val="nextTo"/>
        <c:crossAx val="149816320"/>
        <c:crosses val="autoZero"/>
        <c:crossBetween val="between"/>
        <c:majorUnit val="40"/>
      </c:valAx>
    </c:plotArea>
    <c:legend>
      <c:legendPos val="b"/>
      <c:layout/>
      <c:overlay val="0"/>
      <c:txPr>
        <a:bodyPr/>
        <a:lstStyle/>
        <a:p>
          <a:pPr>
            <a:defRPr sz="1200" b="1"/>
          </a:pPr>
          <a:endParaRPr lang="en-US"/>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CDC538B1-E1A8-5042-93A7-E60D0B72514D}" type="datetimeFigureOut">
              <a:rPr lang="en-US" smtClean="0"/>
              <a:t>4/15/2019</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37CC1620-3ACE-F248-A9BE-42C132E55C8A}" type="slidenum">
              <a:rPr lang="en-US" smtClean="0"/>
              <a:t>‹#›</a:t>
            </a:fld>
            <a:endParaRPr lang="en-US"/>
          </a:p>
        </p:txBody>
      </p:sp>
    </p:spTree>
    <p:extLst>
      <p:ext uri="{BB962C8B-B14F-4D97-AF65-F5344CB8AC3E}">
        <p14:creationId xmlns:p14="http://schemas.microsoft.com/office/powerpoint/2010/main" val="560238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2458">
              <a:defRPr/>
            </a:pPr>
            <a:fld id="{37CC1620-3ACE-F248-A9BE-42C132E55C8A}" type="slidenum">
              <a:rPr lang="en-US">
                <a:solidFill>
                  <a:prstClr val="black"/>
                </a:solidFill>
                <a:latin typeface="Calibri"/>
              </a:rPr>
              <a:pPr defTabSz="462458">
                <a:defRPr/>
              </a:pPr>
              <a:t>1</a:t>
            </a:fld>
            <a:endParaRPr lang="en-US">
              <a:solidFill>
                <a:prstClr val="black"/>
              </a:solidFill>
              <a:latin typeface="Calibri"/>
            </a:endParaRPr>
          </a:p>
        </p:txBody>
      </p:sp>
    </p:spTree>
    <p:extLst>
      <p:ext uri="{BB962C8B-B14F-4D97-AF65-F5344CB8AC3E}">
        <p14:creationId xmlns:p14="http://schemas.microsoft.com/office/powerpoint/2010/main" val="4271734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688975"/>
            <a:ext cx="2330450" cy="1747838"/>
          </a:xfrm>
        </p:spPr>
      </p:sp>
      <p:sp>
        <p:nvSpPr>
          <p:cNvPr id="3" name="Notes Placeholder 2"/>
          <p:cNvSpPr>
            <a:spLocks noGrp="1"/>
          </p:cNvSpPr>
          <p:nvPr>
            <p:ph type="body" idx="1"/>
          </p:nvPr>
        </p:nvSpPr>
        <p:spPr>
          <a:xfrm>
            <a:off x="695008" y="2757995"/>
            <a:ext cx="5560060" cy="5323571"/>
          </a:xfrm>
        </p:spPr>
        <p:txBody>
          <a:bodyPr/>
          <a:lstStyle/>
          <a:p>
            <a:endParaRPr lang="en-US" b="1" baseline="0" dirty="0"/>
          </a:p>
        </p:txBody>
      </p:sp>
      <p:sp>
        <p:nvSpPr>
          <p:cNvPr id="4" name="Slide Number Placeholder 3"/>
          <p:cNvSpPr>
            <a:spLocks noGrp="1"/>
          </p:cNvSpPr>
          <p:nvPr>
            <p:ph type="sldNum" sz="quarter" idx="10"/>
          </p:nvPr>
        </p:nvSpPr>
        <p:spPr/>
        <p:txBody>
          <a:bodyPr/>
          <a:lstStyle/>
          <a:p>
            <a:pPr>
              <a:defRPr/>
            </a:pPr>
            <a:fld id="{FB1127B0-F02E-4612-8C7F-78B439C04316}"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55795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C1620-3ACE-F248-A9BE-42C132E55C8A}" type="slidenum">
              <a:rPr lang="en-US" smtClean="0"/>
              <a:t>13</a:t>
            </a:fld>
            <a:endParaRPr lang="en-US"/>
          </a:p>
        </p:txBody>
      </p:sp>
    </p:spTree>
    <p:extLst>
      <p:ext uri="{BB962C8B-B14F-4D97-AF65-F5344CB8AC3E}">
        <p14:creationId xmlns:p14="http://schemas.microsoft.com/office/powerpoint/2010/main" val="1166852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2458">
              <a:defRPr/>
            </a:pPr>
            <a:fld id="{37CC1620-3ACE-F248-A9BE-42C132E55C8A}" type="slidenum">
              <a:rPr lang="en-US">
                <a:solidFill>
                  <a:prstClr val="black"/>
                </a:solidFill>
                <a:latin typeface="Calibri"/>
              </a:rPr>
              <a:pPr defTabSz="462458">
                <a:defRPr/>
              </a:pPr>
              <a:t>26</a:t>
            </a:fld>
            <a:endParaRPr lang="en-US">
              <a:solidFill>
                <a:prstClr val="black"/>
              </a:solidFill>
              <a:latin typeface="Calibri"/>
            </a:endParaRPr>
          </a:p>
        </p:txBody>
      </p:sp>
    </p:spTree>
    <p:extLst>
      <p:ext uri="{BB962C8B-B14F-4D97-AF65-F5344CB8AC3E}">
        <p14:creationId xmlns:p14="http://schemas.microsoft.com/office/powerpoint/2010/main" val="880427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7A9634C-365A-9845-9775-8941B6FBB9ED}" type="datetimeFigureOut">
              <a:rPr lang="en-US" smtClean="0"/>
              <a:t>4/15/2019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33102775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Header 2">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402088" y="2614259"/>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n-US" smtClean="0"/>
              <a:t>Click to edit Master title style</a:t>
            </a:r>
            <a:endParaRPr lang="en-US" dirty="0"/>
          </a:p>
        </p:txBody>
      </p:sp>
      <p:sp>
        <p:nvSpPr>
          <p:cNvPr id="13" name="Text Placeholder 2"/>
          <p:cNvSpPr>
            <a:spLocks noGrp="1"/>
          </p:cNvSpPr>
          <p:nvPr>
            <p:ph type="body" idx="1"/>
          </p:nvPr>
        </p:nvSpPr>
        <p:spPr>
          <a:xfrm>
            <a:off x="402088" y="3891383"/>
            <a:ext cx="6510528" cy="329184"/>
          </a:xfrm>
        </p:spPr>
        <p:txBody>
          <a:bodyPr>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60196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endParaRPr lang="en-US"/>
          </a:p>
        </p:txBody>
      </p:sp>
      <p:sp>
        <p:nvSpPr>
          <p:cNvPr id="5" name="Slide Number Placeholder 5"/>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2671016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endParaRPr lang="en-US"/>
          </a:p>
        </p:txBody>
      </p:sp>
      <p:sp>
        <p:nvSpPr>
          <p:cNvPr id="5" name="Slide Number Placeholder 5"/>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1075598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45713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CB1130E-5784-41B1-85F6-14CA0ACFAA0A}" type="datetime1">
              <a:rPr lang="en-US" smtClean="0"/>
              <a:t>4/15/2019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BCCCDE-5E0C-E940-8EA0-3BEF1FFF6036}" type="slidenum">
              <a:rPr lang="en-US"/>
              <a:pPr>
                <a:defRPr/>
              </a:pPr>
              <a:t>‹#›</a:t>
            </a:fld>
            <a:endParaRPr lang="en-US"/>
          </a:p>
        </p:txBody>
      </p:sp>
    </p:spTree>
    <p:extLst>
      <p:ext uri="{BB962C8B-B14F-4D97-AF65-F5344CB8AC3E}">
        <p14:creationId xmlns:p14="http://schemas.microsoft.com/office/powerpoint/2010/main" val="1852098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9D78D1-A90C-4ABE-9C9F-6359709BB9D4}" type="datetime1">
              <a:rPr lang="en-US" smtClean="0"/>
              <a:t>4/15/2019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630FE2-898A-7141-8325-867B8BFB7988}" type="slidenum">
              <a:rPr lang="en-US"/>
              <a:pPr>
                <a:defRPr/>
              </a:pPr>
              <a:t>‹#›</a:t>
            </a:fld>
            <a:endParaRPr lang="en-US"/>
          </a:p>
        </p:txBody>
      </p:sp>
    </p:spTree>
    <p:extLst>
      <p:ext uri="{BB962C8B-B14F-4D97-AF65-F5344CB8AC3E}">
        <p14:creationId xmlns:p14="http://schemas.microsoft.com/office/powerpoint/2010/main" val="2387431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8E676E64-710F-4205-9063-434C6CE77300}" type="datetime1">
              <a:rPr lang="en-US" smtClean="0"/>
              <a:t>4/15/2019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C08A4C-8464-1E47-B847-8E6BF65C4C32}" type="slidenum">
              <a:rPr lang="en-US"/>
              <a:pPr>
                <a:defRPr/>
              </a:pPr>
              <a:t>‹#›</a:t>
            </a:fld>
            <a:endParaRPr lang="en-US"/>
          </a:p>
        </p:txBody>
      </p:sp>
    </p:spTree>
    <p:extLst>
      <p:ext uri="{BB962C8B-B14F-4D97-AF65-F5344CB8AC3E}">
        <p14:creationId xmlns:p14="http://schemas.microsoft.com/office/powerpoint/2010/main" val="840516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E07DB74-6753-4C39-B12F-A73B1CB0F94F}" type="datetime1">
              <a:rPr lang="en-US" smtClean="0"/>
              <a:t>4/15/2019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8A3992-A97F-774B-BD02-0406FAAC91C4}" type="slidenum">
              <a:rPr lang="en-US"/>
              <a:pPr>
                <a:defRPr/>
              </a:pPr>
              <a:t>‹#›</a:t>
            </a:fld>
            <a:endParaRPr lang="en-US"/>
          </a:p>
        </p:txBody>
      </p:sp>
    </p:spTree>
    <p:extLst>
      <p:ext uri="{BB962C8B-B14F-4D97-AF65-F5344CB8AC3E}">
        <p14:creationId xmlns:p14="http://schemas.microsoft.com/office/powerpoint/2010/main" val="306457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037047B-F84E-4147-AE78-FE005B578CF2}" type="datetime1">
              <a:rPr lang="en-US" smtClean="0"/>
              <a:t>4/15/2019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A7CBB89-4E27-3841-9633-94E5C22E0163}" type="slidenum">
              <a:rPr lang="en-US"/>
              <a:pPr>
                <a:defRPr/>
              </a:pPr>
              <a:t>‹#›</a:t>
            </a:fld>
            <a:endParaRPr lang="en-US"/>
          </a:p>
        </p:txBody>
      </p:sp>
    </p:spTree>
    <p:extLst>
      <p:ext uri="{BB962C8B-B14F-4D97-AF65-F5344CB8AC3E}">
        <p14:creationId xmlns:p14="http://schemas.microsoft.com/office/powerpoint/2010/main" val="3421457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617F6ED-32E3-4476-B056-5228D575A68B}" type="datetime1">
              <a:rPr lang="en-US" smtClean="0"/>
              <a:t>4/15/2019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8E20B79-08C2-8F48-AC17-9B33278495E6}" type="slidenum">
              <a:rPr lang="en-US"/>
              <a:pPr>
                <a:defRPr/>
              </a:pPr>
              <a:t>‹#›</a:t>
            </a:fld>
            <a:endParaRPr lang="en-US"/>
          </a:p>
        </p:txBody>
      </p:sp>
    </p:spTree>
    <p:extLst>
      <p:ext uri="{BB962C8B-B14F-4D97-AF65-F5344CB8AC3E}">
        <p14:creationId xmlns:p14="http://schemas.microsoft.com/office/powerpoint/2010/main" val="3415836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7A9634C-365A-9845-9775-8941B6FBB9ED}" type="datetimeFigureOut">
              <a:rPr lang="en-US" smtClean="0"/>
              <a:t>4/15/2019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25523075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F67005-B997-4436-A561-006DED3B30C2}" type="datetime1">
              <a:rPr lang="en-US" smtClean="0"/>
              <a:t>4/15/2019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B4458FC-17D4-6242-8894-6B25AA16F61D}" type="slidenum">
              <a:rPr lang="en-US"/>
              <a:pPr>
                <a:defRPr/>
              </a:pPr>
              <a:t>‹#›</a:t>
            </a:fld>
            <a:endParaRPr lang="en-US"/>
          </a:p>
        </p:txBody>
      </p:sp>
    </p:spTree>
    <p:extLst>
      <p:ext uri="{BB962C8B-B14F-4D97-AF65-F5344CB8AC3E}">
        <p14:creationId xmlns:p14="http://schemas.microsoft.com/office/powerpoint/2010/main" val="390326058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BD430141-5C73-45AC-B259-40968FAA5433}" type="datetime1">
              <a:rPr lang="en-US" smtClean="0"/>
              <a:t>4/15/2019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C9739F-CCA5-9643-A581-D328CFA1A536}" type="slidenum">
              <a:rPr lang="en-US"/>
              <a:pPr>
                <a:defRPr/>
              </a:pPr>
              <a:t>‹#›</a:t>
            </a:fld>
            <a:endParaRPr lang="en-US"/>
          </a:p>
        </p:txBody>
      </p:sp>
    </p:spTree>
    <p:extLst>
      <p:ext uri="{BB962C8B-B14F-4D97-AF65-F5344CB8AC3E}">
        <p14:creationId xmlns:p14="http://schemas.microsoft.com/office/powerpoint/2010/main" val="87425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BDFB0DDD-92F2-4442-84E9-14ACCE459163}" type="datetime1">
              <a:rPr lang="en-US" smtClean="0"/>
              <a:t>4/15/2019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6094C8-5EEC-0E45-8330-B362EDD0B7F3}" type="slidenum">
              <a:rPr lang="en-US"/>
              <a:pPr>
                <a:defRPr/>
              </a:pPr>
              <a:t>‹#›</a:t>
            </a:fld>
            <a:endParaRPr lang="en-US"/>
          </a:p>
        </p:txBody>
      </p:sp>
    </p:spTree>
    <p:extLst>
      <p:ext uri="{BB962C8B-B14F-4D97-AF65-F5344CB8AC3E}">
        <p14:creationId xmlns:p14="http://schemas.microsoft.com/office/powerpoint/2010/main" val="2627865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D19D81-F5A8-407D-89A8-646D913946A7}" type="datetime1">
              <a:rPr lang="en-US" smtClean="0"/>
              <a:t>4/15/2019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5EC52C-C25F-3644-BEF7-3D4987B7CC91}" type="slidenum">
              <a:rPr lang="en-US"/>
              <a:pPr>
                <a:defRPr/>
              </a:pPr>
              <a:t>‹#›</a:t>
            </a:fld>
            <a:endParaRPr lang="en-US"/>
          </a:p>
        </p:txBody>
      </p:sp>
    </p:spTree>
    <p:extLst>
      <p:ext uri="{BB962C8B-B14F-4D97-AF65-F5344CB8AC3E}">
        <p14:creationId xmlns:p14="http://schemas.microsoft.com/office/powerpoint/2010/main" val="2826698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7D67AFB-4219-4ED0-85DC-63419634D2CE}" type="datetime1">
              <a:rPr lang="en-US" smtClean="0"/>
              <a:t>4/15/2019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B42764-A80E-7648-A42B-33AC3AA8CAAD}" type="slidenum">
              <a:rPr lang="en-US"/>
              <a:pPr>
                <a:defRPr/>
              </a:pPr>
              <a:t>‹#›</a:t>
            </a:fld>
            <a:endParaRPr lang="en-US"/>
          </a:p>
        </p:txBody>
      </p:sp>
    </p:spTree>
    <p:extLst>
      <p:ext uri="{BB962C8B-B14F-4D97-AF65-F5344CB8AC3E}">
        <p14:creationId xmlns:p14="http://schemas.microsoft.com/office/powerpoint/2010/main" val="1416748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3FE280-60E5-4CAE-935C-B5173D80D4BF}" type="datetime1">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84CE81-7DE4-BA41-BD5F-97F90C12BD3A}" type="slidenum">
              <a:rPr lang="en-US" smtClean="0"/>
              <a:t>‹#›</a:t>
            </a:fld>
            <a:endParaRPr lang="en-US"/>
          </a:p>
        </p:txBody>
      </p:sp>
    </p:spTree>
    <p:extLst>
      <p:ext uri="{BB962C8B-B14F-4D97-AF65-F5344CB8AC3E}">
        <p14:creationId xmlns:p14="http://schemas.microsoft.com/office/powerpoint/2010/main" val="1494403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50EB73-0E58-4F00-8ACE-A22A5178BF1B}" type="datetime1">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1986466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775F13-89B9-430B-BD80-FAC101E5670E}" type="datetime1">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1566829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9E5F8F-1610-4D7C-9E79-61A3FF5D737A}" type="datetime1">
              <a:rPr lang="en-US" smtClean="0"/>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2616176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984FBE-895D-4A6B-9E2D-2420BF3CA613}" type="datetime1">
              <a:rPr lang="en-US" smtClean="0"/>
              <a:t>4/15/2019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251950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1168" y="407155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a:off x="201168" y="5260269"/>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5" name="Date Placeholder 3"/>
          <p:cNvSpPr>
            <a:spLocks noGrp="1"/>
          </p:cNvSpPr>
          <p:nvPr>
            <p:ph type="dt" sz="half" idx="10"/>
          </p:nvPr>
        </p:nvSpPr>
        <p:spPr>
          <a:xfrm>
            <a:off x="201613" y="5870575"/>
            <a:ext cx="2176462" cy="201613"/>
          </a:xfrm>
        </p:spPr>
        <p:txBody>
          <a:bodyPr/>
          <a:lstStyle>
            <a:lvl1pPr>
              <a:defRPr/>
            </a:lvl1pPr>
          </a:lstStyle>
          <a:p>
            <a:fld id="{0C90C3BD-39F5-EE48-868D-8BF0A6587169}" type="datetimeFigureOut">
              <a:rPr lang="en-US" smtClean="0"/>
              <a:t>4/15/2019</a:t>
            </a:fld>
            <a:endParaRPr lang="en-US"/>
          </a:p>
        </p:txBody>
      </p:sp>
      <p:sp>
        <p:nvSpPr>
          <p:cNvPr id="6" name="Slide Number Placeholder 5"/>
          <p:cNvSpPr>
            <a:spLocks noGrp="1"/>
          </p:cNvSpPr>
          <p:nvPr>
            <p:ph type="sldNum" sz="quarter" idx="11"/>
          </p:nvPr>
        </p:nvSpPr>
        <p:spPr>
          <a:xfrm>
            <a:off x="8401050" y="5767388"/>
            <a:ext cx="503238" cy="503237"/>
          </a:xfrm>
        </p:spPr>
        <p:txBody>
          <a:bodyPr/>
          <a:lstStyle>
            <a:lvl1pPr>
              <a:defRPr/>
            </a:lvl1pPr>
          </a:lstStyle>
          <a:p>
            <a:fld id="{7D84CE81-7DE4-BA41-BD5F-97F90C12BD3A}" type="slidenum">
              <a:rPr lang="en-US" smtClean="0"/>
              <a:t>‹#›</a:t>
            </a:fld>
            <a:endParaRPr lang="en-US"/>
          </a:p>
        </p:txBody>
      </p:sp>
    </p:spTree>
    <p:extLst>
      <p:ext uri="{BB962C8B-B14F-4D97-AF65-F5344CB8AC3E}">
        <p14:creationId xmlns:p14="http://schemas.microsoft.com/office/powerpoint/2010/main" val="25291351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E6A545-38F3-48F7-9EBD-A965EA2DADDF}" type="datetime1">
              <a:rPr lang="en-US" smtClean="0"/>
              <a:t>4/15/2019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469019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406681-61DE-4681-BB93-FB20175113C9}" type="datetime1">
              <a:rPr lang="en-US" smtClean="0"/>
              <a:t>4/15/2019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593506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935447-4D92-448B-B8AB-D185FFB545F0}" type="datetime1">
              <a:rPr lang="en-US" smtClean="0"/>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84CE81-7DE4-BA41-BD5F-97F90C12BD3A}" type="slidenum">
              <a:rPr lang="en-US" smtClean="0"/>
              <a:t>‹#›</a:t>
            </a:fld>
            <a:endParaRPr lang="en-US"/>
          </a:p>
        </p:txBody>
      </p:sp>
    </p:spTree>
    <p:extLst>
      <p:ext uri="{BB962C8B-B14F-4D97-AF65-F5344CB8AC3E}">
        <p14:creationId xmlns:p14="http://schemas.microsoft.com/office/powerpoint/2010/main" val="2602166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E1E620-597F-4DC7-996A-0C4931108877}" type="datetime1">
              <a:rPr lang="en-US" smtClean="0"/>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2462046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344F64-D0BF-45B1-BE03-1552B4C24F32}" type="datetime1">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3676351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851090-36C2-4626-A30F-AF16A88C5C6C}" type="datetime1">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4096809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10"/>
          </p:nvPr>
        </p:nvSpPr>
        <p:spPr/>
        <p:txBody>
          <a:bodyPr/>
          <a:lstStyle>
            <a:lvl1pPr>
              <a:defRPr/>
            </a:lvl1pPr>
          </a:lstStyle>
          <a:p>
            <a:endParaRPr lang="en-US"/>
          </a:p>
        </p:txBody>
      </p:sp>
      <p:sp>
        <p:nvSpPr>
          <p:cNvPr id="5" name="Slide Number Placeholder 5"/>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2574535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2088" y="2614259"/>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n-US" smtClean="0"/>
              <a:t>Click to edit Master title style</a:t>
            </a:r>
            <a:endParaRPr lang="en-US" dirty="0"/>
          </a:p>
        </p:txBody>
      </p:sp>
      <p:sp>
        <p:nvSpPr>
          <p:cNvPr id="3" name="Text Placeholder 2"/>
          <p:cNvSpPr>
            <a:spLocks noGrp="1"/>
          </p:cNvSpPr>
          <p:nvPr>
            <p:ph type="body" idx="1"/>
          </p:nvPr>
        </p:nvSpPr>
        <p:spPr>
          <a:xfrm>
            <a:off x="402088" y="3891383"/>
            <a:ext cx="6510528" cy="329184"/>
          </a:xfrm>
        </p:spPr>
        <p:txBody>
          <a:bodyPr>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3772938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Footer Placeholder 5"/>
          <p:cNvSpPr>
            <a:spLocks noGrp="1"/>
          </p:cNvSpPr>
          <p:nvPr>
            <p:ph type="ftr" sz="quarter" idx="10"/>
          </p:nvPr>
        </p:nvSpPr>
        <p:spPr/>
        <p:txBody>
          <a:bodyPr/>
          <a:lstStyle>
            <a:lvl1pPr>
              <a:defRPr/>
            </a:lvl1pPr>
          </a:lstStyle>
          <a:p>
            <a:endParaRPr lang="en-US"/>
          </a:p>
        </p:txBody>
      </p:sp>
      <p:sp>
        <p:nvSpPr>
          <p:cNvPr id="6" name="Slide Number Placeholder 6"/>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2708408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7"/>
          <p:cNvSpPr>
            <a:spLocks noGrp="1"/>
          </p:cNvSpPr>
          <p:nvPr>
            <p:ph type="ftr" sz="quarter" idx="10"/>
          </p:nvPr>
        </p:nvSpPr>
        <p:spPr/>
        <p:txBody>
          <a:bodyPr/>
          <a:lstStyle>
            <a:lvl1pPr>
              <a:defRPr/>
            </a:lvl1pPr>
          </a:lstStyle>
          <a:p>
            <a:endParaRPr lang="en-US"/>
          </a:p>
        </p:txBody>
      </p:sp>
      <p:sp>
        <p:nvSpPr>
          <p:cNvPr id="8" name="Slide Number Placeholder 8"/>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2231600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3"/>
          <p:cNvSpPr>
            <a:spLocks noGrp="1"/>
          </p:cNvSpPr>
          <p:nvPr>
            <p:ph type="ftr" sz="quarter" idx="10"/>
          </p:nvPr>
        </p:nvSpPr>
        <p:spPr/>
        <p:txBody>
          <a:bodyPr/>
          <a:lstStyle>
            <a:lvl1pPr>
              <a:defRPr/>
            </a:lvl1pPr>
          </a:lstStyle>
          <a:p>
            <a:endParaRPr lang="en-US"/>
          </a:p>
        </p:txBody>
      </p:sp>
      <p:sp>
        <p:nvSpPr>
          <p:cNvPr id="4" name="Slide Number Placeholder 4"/>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2656787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endParaRPr lang="en-US"/>
          </a:p>
        </p:txBody>
      </p:sp>
      <p:sp>
        <p:nvSpPr>
          <p:cNvPr id="3" name="Slide Number Placeholder 3"/>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19278841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4.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t>‹#›</a:t>
            </a:fld>
            <a:endParaRPr lang="en-US"/>
          </a:p>
        </p:txBody>
      </p:sp>
    </p:spTree>
    <p:extLst>
      <p:ext uri="{BB962C8B-B14F-4D97-AF65-F5344CB8AC3E}">
        <p14:creationId xmlns:p14="http://schemas.microsoft.com/office/powerpoint/2010/main" val="3931978372"/>
      </p:ext>
    </p:extLst>
  </p:cSld>
  <p:clrMap bg1="lt1" tx1="dk1" bg2="lt2" tx2="dk2" accent1="accent1" accent2="accent2" accent3="accent3" accent4="accent4" accent5="accent5" accent6="accent6" hlink="hlink" folHlink="folHlink"/>
  <p:sldLayoutIdLst>
    <p:sldLayoutId id="2147483760" r:id="rId1"/>
    <p:sldLayoutId id="2147483765" r:id="rId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325" y="365125"/>
            <a:ext cx="7521575" cy="5492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2051" name="Text Placeholder 2"/>
          <p:cNvSpPr>
            <a:spLocks noGrp="1"/>
          </p:cNvSpPr>
          <p:nvPr>
            <p:ph type="body" idx="1"/>
          </p:nvPr>
        </p:nvSpPr>
        <p:spPr bwMode="auto">
          <a:xfrm>
            <a:off x="822325" y="1100138"/>
            <a:ext cx="752157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rot="19140000">
            <a:off x="201613" y="5870575"/>
            <a:ext cx="2176462" cy="201613"/>
          </a:xfrm>
          <a:prstGeom prst="rect">
            <a:avLst/>
          </a:prstGeom>
        </p:spPr>
        <p:txBody>
          <a:bodyPr vert="horz" lIns="91440" tIns="45720" rIns="91440" bIns="45720" rtlCol="0" anchor="ctr"/>
          <a:lstStyle>
            <a:lvl1pPr algn="l" fontAlgn="auto">
              <a:spcBef>
                <a:spcPts val="0"/>
              </a:spcBef>
              <a:spcAft>
                <a:spcPts val="0"/>
              </a:spcAft>
              <a:defRPr sz="1200" smtClean="0">
                <a:solidFill>
                  <a:srgbClr val="FFFFFF"/>
                </a:solidFill>
                <a:latin typeface="+mn-lt"/>
                <a:ea typeface="+mn-ea"/>
                <a:cs typeface="+mn-cs"/>
              </a:defRPr>
            </a:lvl1pPr>
          </a:lstStyle>
          <a:p>
            <a:pPr>
              <a:defRPr/>
            </a:pPr>
            <a:fld id="{760B4D1E-C389-4989-86B3-D9A78CA6B5A1}" type="datetime1">
              <a:rPr lang="en-US" smtClean="0"/>
              <a:t>4/15/2019</a:t>
            </a:fld>
            <a:endParaRPr lang="en-US"/>
          </a:p>
        </p:txBody>
      </p:sp>
      <p:sp>
        <p:nvSpPr>
          <p:cNvPr id="5" name="Footer Placeholder 4"/>
          <p:cNvSpPr>
            <a:spLocks noGrp="1"/>
          </p:cNvSpPr>
          <p:nvPr>
            <p:ph type="ftr" sz="quarter" idx="3"/>
          </p:nvPr>
        </p:nvSpPr>
        <p:spPr>
          <a:xfrm>
            <a:off x="3517900" y="6284913"/>
            <a:ext cx="4724400" cy="274637"/>
          </a:xfrm>
          <a:prstGeom prst="rect">
            <a:avLst/>
          </a:prstGeom>
        </p:spPr>
        <p:txBody>
          <a:bodyPr vert="horz" lIns="91440" tIns="45720" rIns="91440" bIns="45720" rtlCol="0" anchor="ctr"/>
          <a:lstStyle>
            <a:lvl1pPr algn="r" fontAlgn="auto">
              <a:spcBef>
                <a:spcPts val="0"/>
              </a:spcBef>
              <a:spcAft>
                <a:spcPts val="0"/>
              </a:spcAft>
              <a:defRPr sz="1000" cap="all" spc="200" baseline="0">
                <a:solidFill>
                  <a:srgbClr val="FFFFFF"/>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401050" y="6170613"/>
            <a:ext cx="503238" cy="503237"/>
          </a:xfrm>
          <a:prstGeom prst="ellipse">
            <a:avLst/>
          </a:prstGeom>
          <a:ln w="19050">
            <a:solidFill>
              <a:srgbClr val="FFFFFF"/>
            </a:solidFill>
          </a:ln>
        </p:spPr>
        <p:txBody>
          <a:bodyPr vert="horz" lIns="9144" tIns="9144" rIns="9144" bIns="9144" rtlCol="0" anchor="ctr">
            <a:normAutofit/>
          </a:bodyPr>
          <a:lstStyle>
            <a:lvl1pPr algn="ctr" fontAlgn="auto">
              <a:spcBef>
                <a:spcPts val="0"/>
              </a:spcBef>
              <a:spcAft>
                <a:spcPts val="0"/>
              </a:spcAft>
              <a:defRPr sz="1650" smtClean="0">
                <a:solidFill>
                  <a:srgbClr val="FFFFFF"/>
                </a:solidFill>
                <a:latin typeface="+mn-lt"/>
                <a:ea typeface="+mn-ea"/>
                <a:cs typeface="+mn-cs"/>
              </a:defRPr>
            </a:lvl1pPr>
          </a:lstStyle>
          <a:p>
            <a:fld id="{0AC8EB61-6689-BD46-842D-184A5EFC0833}" type="slidenum">
              <a:rPr lang="en-US" smtClean="0"/>
              <a:t>‹#›</a:t>
            </a:fld>
            <a:endParaRPr lang="en-US"/>
          </a:p>
        </p:txBody>
      </p:sp>
      <p:pic>
        <p:nvPicPr>
          <p:cNvPr id="2055" name="Picture 8" descr="TZ-powerpoint-interior1.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002713" cy="695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33629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70" r:id="rId11"/>
  </p:sldLayoutIdLst>
  <p:timing>
    <p:tnLst>
      <p:par>
        <p:cTn id="1" dur="indefinite" restart="never" nodeType="tmRoot"/>
      </p:par>
    </p:tnLst>
  </p:timing>
  <p:txStyles>
    <p:titleStyle>
      <a:lvl1pPr algn="l" rtl="0" eaLnBrk="1" fontAlgn="base" hangingPunct="1">
        <a:spcBef>
          <a:spcPct val="0"/>
        </a:spcBef>
        <a:spcAft>
          <a:spcPct val="0"/>
        </a:spcAft>
        <a:defRPr sz="2800" kern="1200" cap="all">
          <a:solidFill>
            <a:schemeClr val="tx1"/>
          </a:solidFill>
          <a:latin typeface="+mj-lt"/>
          <a:ea typeface="ＭＳ Ｐゴシック" charset="0"/>
          <a:cs typeface="ＭＳ Ｐゴシック" charset="0"/>
        </a:defRPr>
      </a:lvl1pPr>
      <a:lvl2pPr algn="l" rtl="0" eaLnBrk="1" fontAlgn="base" hangingPunct="1">
        <a:spcBef>
          <a:spcPct val="0"/>
        </a:spcBef>
        <a:spcAft>
          <a:spcPct val="0"/>
        </a:spcAft>
        <a:defRPr sz="2800">
          <a:solidFill>
            <a:schemeClr val="tx1"/>
          </a:solidFill>
          <a:latin typeface="Franklin Gothic Medium" charset="0"/>
          <a:ea typeface="ＭＳ Ｐゴシック" charset="0"/>
          <a:cs typeface="ＭＳ Ｐゴシック" charset="0"/>
        </a:defRPr>
      </a:lvl2pPr>
      <a:lvl3pPr algn="l" rtl="0" eaLnBrk="1" fontAlgn="base" hangingPunct="1">
        <a:spcBef>
          <a:spcPct val="0"/>
        </a:spcBef>
        <a:spcAft>
          <a:spcPct val="0"/>
        </a:spcAft>
        <a:defRPr sz="2800">
          <a:solidFill>
            <a:schemeClr val="tx1"/>
          </a:solidFill>
          <a:latin typeface="Franklin Gothic Medium" charset="0"/>
          <a:ea typeface="ＭＳ Ｐゴシック" charset="0"/>
          <a:cs typeface="ＭＳ Ｐゴシック" charset="0"/>
        </a:defRPr>
      </a:lvl3pPr>
      <a:lvl4pPr algn="l" rtl="0" eaLnBrk="1" fontAlgn="base" hangingPunct="1">
        <a:spcBef>
          <a:spcPct val="0"/>
        </a:spcBef>
        <a:spcAft>
          <a:spcPct val="0"/>
        </a:spcAft>
        <a:defRPr sz="2800">
          <a:solidFill>
            <a:schemeClr val="tx1"/>
          </a:solidFill>
          <a:latin typeface="Franklin Gothic Medium" charset="0"/>
          <a:ea typeface="ＭＳ Ｐゴシック" charset="0"/>
          <a:cs typeface="ＭＳ Ｐゴシック" charset="0"/>
        </a:defRPr>
      </a:lvl4pPr>
      <a:lvl5pPr algn="l" rtl="0" eaLnBrk="1" fontAlgn="base" hangingPunct="1">
        <a:spcBef>
          <a:spcPct val="0"/>
        </a:spcBef>
        <a:spcAft>
          <a:spcPct val="0"/>
        </a:spcAft>
        <a:defRPr sz="2800">
          <a:solidFill>
            <a:schemeClr val="tx1"/>
          </a:solidFill>
          <a:latin typeface="Franklin Gothic Medium" charset="0"/>
          <a:ea typeface="ＭＳ Ｐゴシック" charset="0"/>
          <a:cs typeface="ＭＳ Ｐゴシック" charset="0"/>
        </a:defRPr>
      </a:lvl5pPr>
      <a:lvl6pPr marL="457200" algn="l" rtl="0" eaLnBrk="1" fontAlgn="base" hangingPunct="1">
        <a:spcBef>
          <a:spcPct val="0"/>
        </a:spcBef>
        <a:spcAft>
          <a:spcPct val="0"/>
        </a:spcAft>
        <a:defRPr sz="2800">
          <a:solidFill>
            <a:schemeClr val="tx1"/>
          </a:solidFill>
          <a:latin typeface="Franklin Gothic Medium" charset="0"/>
          <a:ea typeface="ＭＳ Ｐゴシック" charset="0"/>
          <a:cs typeface="ＭＳ Ｐゴシック" charset="0"/>
        </a:defRPr>
      </a:lvl6pPr>
      <a:lvl7pPr marL="914400" algn="l" rtl="0" eaLnBrk="1" fontAlgn="base" hangingPunct="1">
        <a:spcBef>
          <a:spcPct val="0"/>
        </a:spcBef>
        <a:spcAft>
          <a:spcPct val="0"/>
        </a:spcAft>
        <a:defRPr sz="2800">
          <a:solidFill>
            <a:schemeClr val="tx1"/>
          </a:solidFill>
          <a:latin typeface="Franklin Gothic Medium" charset="0"/>
          <a:ea typeface="ＭＳ Ｐゴシック" charset="0"/>
          <a:cs typeface="ＭＳ Ｐゴシック" charset="0"/>
        </a:defRPr>
      </a:lvl7pPr>
      <a:lvl8pPr marL="1371600" algn="l" rtl="0" eaLnBrk="1" fontAlgn="base" hangingPunct="1">
        <a:spcBef>
          <a:spcPct val="0"/>
        </a:spcBef>
        <a:spcAft>
          <a:spcPct val="0"/>
        </a:spcAft>
        <a:defRPr sz="2800">
          <a:solidFill>
            <a:schemeClr val="tx1"/>
          </a:solidFill>
          <a:latin typeface="Franklin Gothic Medium" charset="0"/>
          <a:ea typeface="ＭＳ Ｐゴシック" charset="0"/>
          <a:cs typeface="ＭＳ Ｐゴシック" charset="0"/>
        </a:defRPr>
      </a:lvl8pPr>
      <a:lvl9pPr marL="1828800" algn="l" rtl="0" eaLnBrk="1" fontAlgn="base" hangingPunct="1">
        <a:spcBef>
          <a:spcPct val="0"/>
        </a:spcBef>
        <a:spcAft>
          <a:spcPct val="0"/>
        </a:spcAft>
        <a:defRPr sz="2800">
          <a:solidFill>
            <a:schemeClr val="tx1"/>
          </a:solidFill>
          <a:latin typeface="Franklin Gothic Medium" charset="0"/>
          <a:ea typeface="ＭＳ Ｐゴシック" charset="0"/>
          <a:cs typeface="ＭＳ Ｐゴシック" charset="0"/>
        </a:defRPr>
      </a:lvl9pPr>
    </p:titleStyle>
    <p:bodyStyle>
      <a:lvl1pPr marL="342900" indent="-342900" algn="l" rtl="0" eaLnBrk="1" fontAlgn="base" hangingPunct="1">
        <a:spcBef>
          <a:spcPts val="800"/>
        </a:spcBef>
        <a:spcAft>
          <a:spcPct val="0"/>
        </a:spcAft>
        <a:buFont typeface="Arial" charset="0"/>
        <a:defRPr sz="1600" b="1" kern="1200">
          <a:solidFill>
            <a:schemeClr val="tx1"/>
          </a:solidFill>
          <a:latin typeface="+mn-lt"/>
          <a:ea typeface="ＭＳ Ｐゴシック" charset="0"/>
          <a:cs typeface="ＭＳ Ｐゴシック" charset="0"/>
        </a:defRPr>
      </a:lvl1pPr>
      <a:lvl2pPr marL="173038" indent="-173038" algn="l" rtl="0" eaLnBrk="1" fontAlgn="base" hangingPunct="1">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2pPr>
      <a:lvl3pPr marL="401638" indent="-163513" algn="l" rtl="0" eaLnBrk="1" fontAlgn="base" hangingPunct="1">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3pPr>
      <a:lvl4pPr marL="630238" indent="-163513" algn="l" rtl="0" eaLnBrk="1" fontAlgn="base" hangingPunct="1">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4pPr>
      <a:lvl5pPr marL="858838" indent="-173038" algn="l" rtl="0" eaLnBrk="1" fontAlgn="base" hangingPunct="1">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5A6F8F5D-5139-46D4-899E-C7C3A57251D0}" type="datetime1">
              <a:rPr lang="en-US" smtClean="0"/>
              <a:t>4/15/2019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3F1CB9B7-A3C9-7A45-843A-DFB8E0ABDA90}" type="slidenum">
              <a:rPr lang="en-US"/>
              <a:pPr>
                <a:defRPr/>
              </a:pPr>
              <a:t>‹#›</a:t>
            </a:fld>
            <a:endParaRPr lang="en-US"/>
          </a:p>
        </p:txBody>
      </p:sp>
    </p:spTree>
    <p:extLst>
      <p:ext uri="{BB962C8B-B14F-4D97-AF65-F5344CB8AC3E}">
        <p14:creationId xmlns:p14="http://schemas.microsoft.com/office/powerpoint/2010/main" val="216384321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9ED37-C63C-413D-97D3-A06FE3195635}" type="datetime1">
              <a:rPr lang="en-US" smtClean="0"/>
              <a:t>4/15/2019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146970893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0.xml"/><Relationship Id="rId5" Type="http://schemas.openxmlformats.org/officeDocument/2006/relationships/hyperlink" Target="https://creativecommons.org/licenses/by-nc-sa/3.0/" TargetMode="External"/><Relationship Id="rId4" Type="http://schemas.openxmlformats.org/officeDocument/2006/relationships/hyperlink" Target="http://gingerbreadcastlelibrary.com/culture/"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nvSpPr>
        <p:spPr>
          <a:xfrm>
            <a:off x="291152" y="4044227"/>
            <a:ext cx="8680570" cy="1101666"/>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Black"/>
                <a:ea typeface="+mj-ea"/>
                <a:cs typeface="Arial Black"/>
              </a:rPr>
              <a:t>Washington’s Traffic </a:t>
            </a:r>
            <a:r>
              <a:rPr kumimoji="0" lang="en-US" sz="4000" b="0" i="0" u="none" strike="noStrike" kern="1200" cap="none" spc="0" normalizeH="0" baseline="0" noProof="0" dirty="0" smtClean="0">
                <a:ln>
                  <a:noFill/>
                </a:ln>
                <a:solidFill>
                  <a:prstClr val="white"/>
                </a:solidFill>
                <a:effectLst/>
                <a:uLnTx/>
                <a:uFillTx/>
                <a:latin typeface="Arial Black"/>
                <a:ea typeface="+mj-ea"/>
                <a:cs typeface="Arial Black"/>
              </a:rPr>
              <a:t>Safety Culture</a:t>
            </a:r>
            <a:endParaRPr kumimoji="0" lang="en-US" sz="4000" b="0" i="0" u="none" strike="noStrike" kern="1200" cap="none" spc="0" normalizeH="0" baseline="0" noProof="0" dirty="0">
              <a:ln>
                <a:noFill/>
              </a:ln>
              <a:solidFill>
                <a:prstClr val="white"/>
              </a:solidFill>
              <a:effectLst/>
              <a:uLnTx/>
              <a:uFillTx/>
              <a:latin typeface="Arial Black"/>
              <a:ea typeface="+mj-ea"/>
              <a:cs typeface="Arial Black"/>
            </a:endParaRPr>
          </a:p>
        </p:txBody>
      </p:sp>
      <p:sp>
        <p:nvSpPr>
          <p:cNvPr id="7" name="Subtitle 2"/>
          <p:cNvSpPr>
            <a:spLocks noGrp="1"/>
          </p:cNvSpPr>
          <p:nvPr/>
        </p:nvSpPr>
        <p:spPr>
          <a:xfrm>
            <a:off x="291152" y="5251909"/>
            <a:ext cx="8680570" cy="910352"/>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prstClr val="white"/>
                </a:solidFill>
                <a:effectLst/>
                <a:uLnTx/>
                <a:uFillTx/>
                <a:latin typeface="Arial"/>
                <a:ea typeface="+mn-ea"/>
                <a:cs typeface="Arial"/>
              </a:rPr>
              <a:t>About driving under</a:t>
            </a:r>
            <a:r>
              <a:rPr kumimoji="0" lang="en-US" sz="3200" b="0" i="0" u="none" strike="noStrike" kern="1200" cap="none" spc="0" normalizeH="0" noProof="0" dirty="0" smtClean="0">
                <a:ln>
                  <a:noFill/>
                </a:ln>
                <a:solidFill>
                  <a:prstClr val="white"/>
                </a:solidFill>
                <a:effectLst/>
                <a:uLnTx/>
                <a:uFillTx/>
                <a:latin typeface="Arial"/>
                <a:ea typeface="+mn-ea"/>
                <a:cs typeface="Arial"/>
              </a:rPr>
              <a:t> the influence of cannabis and alcohol (DUI-CA)</a:t>
            </a:r>
            <a:endParaRPr kumimoji="0" lang="en-US" sz="3200" b="0" i="0" u="none" strike="noStrike" kern="1200" cap="none" spc="0" normalizeH="0" baseline="0" noProof="0" dirty="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240191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296631" y="167967"/>
            <a:ext cx="6021578" cy="1323439"/>
          </a:xfrm>
          <a:prstGeom prst="rect">
            <a:avLst/>
          </a:prstGeom>
        </p:spPr>
        <p:txBody>
          <a:bodyPr wrap="square">
            <a:spAutoFit/>
          </a:bodyPr>
          <a:lstStyle/>
          <a:p>
            <a:r>
              <a:rPr lang="en-US" sz="4000" dirty="0">
                <a:latin typeface="Arial Black"/>
                <a:cs typeface="Arial Black"/>
              </a:rPr>
              <a:t>Concerns About Impaired Driving</a:t>
            </a:r>
          </a:p>
        </p:txBody>
      </p:sp>
      <p:sp>
        <p:nvSpPr>
          <p:cNvPr id="6" name="Rectangle 5"/>
          <p:cNvSpPr/>
          <p:nvPr/>
        </p:nvSpPr>
        <p:spPr>
          <a:xfrm>
            <a:off x="296630" y="1733470"/>
            <a:ext cx="8534703" cy="461665"/>
          </a:xfrm>
          <a:prstGeom prst="rect">
            <a:avLst/>
          </a:prstGeom>
        </p:spPr>
        <p:txBody>
          <a:bodyPr wrap="square">
            <a:spAutoFit/>
          </a:bodyPr>
          <a:lstStyle/>
          <a:p>
            <a:r>
              <a:rPr lang="en-US" sz="2400" dirty="0"/>
              <a:t>Driving </a:t>
            </a:r>
            <a:r>
              <a:rPr lang="en-US" sz="2400" dirty="0">
                <a:latin typeface="Arial" panose="020B0604020202020204" pitchFamily="34" charset="0"/>
                <a:cs typeface="Arial" panose="020B0604020202020204" pitchFamily="34" charset="0"/>
              </a:rPr>
              <a:t>under</a:t>
            </a:r>
            <a:r>
              <a:rPr lang="en-US" sz="2400" dirty="0"/>
              <a:t> the influence of cannabis increases crash risk.</a:t>
            </a:r>
          </a:p>
        </p:txBody>
      </p:sp>
      <p:sp>
        <p:nvSpPr>
          <p:cNvPr id="7" name="Rectangle 6"/>
          <p:cNvSpPr/>
          <p:nvPr/>
        </p:nvSpPr>
        <p:spPr>
          <a:xfrm>
            <a:off x="296631" y="2349051"/>
            <a:ext cx="8534702" cy="2759730"/>
          </a:xfrm>
          <a:prstGeom prst="rect">
            <a:avLst/>
          </a:prstGeom>
        </p:spPr>
        <p:txBody>
          <a:bodyPr wrap="square">
            <a:spAutoFit/>
          </a:bodyPr>
          <a:lstStyle/>
          <a:p>
            <a:pPr marL="514350" indent="-28575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“There is substantial evidence of a statistical association between cannabis use and increased risk of motor vehicle crashes.”</a:t>
            </a:r>
            <a:r>
              <a:rPr lang="en-US" sz="2000" baseline="30000" dirty="0" smtClean="0">
                <a:latin typeface="Arial" panose="020B0604020202020204" pitchFamily="34" charset="0"/>
                <a:cs typeface="Arial" panose="020B0604020202020204" pitchFamily="34" charset="0"/>
              </a:rPr>
              <a:t>1</a:t>
            </a:r>
            <a:br>
              <a:rPr lang="en-US" sz="2000" baseline="30000" dirty="0" smtClean="0">
                <a:latin typeface="Arial" panose="020B0604020202020204" pitchFamily="34" charset="0"/>
                <a:cs typeface="Arial" panose="020B0604020202020204" pitchFamily="34" charset="0"/>
              </a:rPr>
            </a:br>
            <a:endParaRPr lang="en-US" sz="2000" baseline="30000" dirty="0">
              <a:latin typeface="Arial" panose="020B0604020202020204" pitchFamily="34" charset="0"/>
              <a:cs typeface="Arial" panose="020B0604020202020204" pitchFamily="34" charset="0"/>
            </a:endParaRPr>
          </a:p>
          <a:p>
            <a:pPr marL="514350" indent="-28575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A meta-analysis of 66 studies shows that the risk of being involved in a crash increases when using </a:t>
            </a:r>
            <a:r>
              <a:rPr lang="en-US" sz="2000" dirty="0" smtClean="0">
                <a:latin typeface="Arial" panose="020B0604020202020204" pitchFamily="34" charset="0"/>
                <a:cs typeface="Arial" panose="020B0604020202020204" pitchFamily="34" charset="0"/>
              </a:rPr>
              <a:t>cannabis.</a:t>
            </a:r>
            <a:r>
              <a:rPr lang="en-US" sz="2000" baseline="30000" dirty="0" smtClean="0">
                <a:latin typeface="Arial" panose="020B0604020202020204" pitchFamily="34" charset="0"/>
                <a:cs typeface="Arial" panose="020B0604020202020204" pitchFamily="34" charset="0"/>
              </a:rPr>
              <a:t>2</a:t>
            </a:r>
            <a:br>
              <a:rPr lang="en-US" sz="2000" baseline="30000" dirty="0" smtClean="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514350" indent="-28575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Drivers under the influence of cannabis are more likely responsible for a fatal crash than non-intoxicated drivers.</a:t>
            </a:r>
            <a:r>
              <a:rPr lang="en-US" sz="2000" baseline="30000" dirty="0">
                <a:latin typeface="Arial" panose="020B0604020202020204" pitchFamily="34" charset="0"/>
                <a:cs typeface="Arial" panose="020B0604020202020204" pitchFamily="34" charset="0"/>
              </a:rPr>
              <a:t>3</a:t>
            </a:r>
          </a:p>
        </p:txBody>
      </p:sp>
      <p:sp>
        <p:nvSpPr>
          <p:cNvPr id="8" name="Rectangle 7"/>
          <p:cNvSpPr/>
          <p:nvPr/>
        </p:nvSpPr>
        <p:spPr>
          <a:xfrm>
            <a:off x="384155" y="5622995"/>
            <a:ext cx="8624160" cy="1169551"/>
          </a:xfrm>
          <a:prstGeom prst="rect">
            <a:avLst/>
          </a:prstGeom>
        </p:spPr>
        <p:txBody>
          <a:bodyPr wrap="square">
            <a:spAutoFit/>
          </a:bodyPr>
          <a:lstStyle/>
          <a:p>
            <a:pPr marL="228600" indent="-228600">
              <a:buFont typeface="+mj-lt"/>
              <a:buAutoNum type="arabicPeriod"/>
            </a:pPr>
            <a:r>
              <a:rPr lang="en-US" sz="1000" dirty="0"/>
              <a:t>National Academies of Sciences, Engineering, and Medicine. 2017. </a:t>
            </a:r>
            <a:r>
              <a:rPr lang="en-US" sz="1000" i="1" dirty="0"/>
              <a:t>The health effects of cannabis and cannabinoids: The current state of evidence and recommendations for research.</a:t>
            </a:r>
            <a:r>
              <a:rPr lang="en-US" sz="1000" dirty="0"/>
              <a:t> Washington, DC: The National Academies Press.</a:t>
            </a:r>
          </a:p>
          <a:p>
            <a:pPr marL="228600" indent="-228600">
              <a:buFont typeface="+mj-lt"/>
              <a:buAutoNum type="arabicPeriod"/>
            </a:pPr>
            <a:r>
              <a:rPr lang="en-US" sz="1000" dirty="0" err="1"/>
              <a:t>Elvik</a:t>
            </a:r>
            <a:r>
              <a:rPr lang="en-US" sz="1000" dirty="0"/>
              <a:t>, Rune, “Risk of Road Accident Associated with the Use of Drugs: A Systematic Review and Meta-Analysis of Evidence from Epidemiological Studies.” </a:t>
            </a:r>
            <a:r>
              <a:rPr lang="en-US" sz="1000" i="1" dirty="0"/>
              <a:t>Accident Analysis &amp; Prevention</a:t>
            </a:r>
            <a:r>
              <a:rPr lang="en-US" sz="1000" dirty="0"/>
              <a:t>, Vol. 60 (November 2013) pp. 254–67. </a:t>
            </a:r>
          </a:p>
          <a:p>
            <a:pPr marL="228600" indent="-228600">
              <a:buFont typeface="+mj-lt"/>
              <a:buAutoNum type="arabicPeriod"/>
            </a:pPr>
            <a:r>
              <a:rPr lang="en-US" sz="1000" dirty="0" err="1"/>
              <a:t>Gadegbeku</a:t>
            </a:r>
            <a:r>
              <a:rPr lang="en-US" sz="1000" dirty="0"/>
              <a:t>, </a:t>
            </a:r>
            <a:r>
              <a:rPr lang="en-US" sz="1000" dirty="0" err="1"/>
              <a:t>Blandine</a:t>
            </a:r>
            <a:r>
              <a:rPr lang="en-US" sz="1000" dirty="0"/>
              <a:t>, Emmanuelle </a:t>
            </a:r>
            <a:r>
              <a:rPr lang="en-US" sz="1000" dirty="0" err="1"/>
              <a:t>Amoros</a:t>
            </a:r>
            <a:r>
              <a:rPr lang="en-US" sz="1000" dirty="0"/>
              <a:t>, and Bernard </a:t>
            </a:r>
            <a:r>
              <a:rPr lang="en-US" sz="1000" dirty="0" err="1"/>
              <a:t>Laumon</a:t>
            </a:r>
            <a:r>
              <a:rPr lang="en-US" sz="1000" dirty="0"/>
              <a:t>, “Responsibility Study: Main Illicit Psychoactive Substances among Car Drivers Involved in Fatal Road Crashes.” </a:t>
            </a:r>
            <a:r>
              <a:rPr lang="en-US" sz="1000" i="1" dirty="0"/>
              <a:t>Annals of Advances in Automotive Medicine. Association for the Advancement of Automotive Medicine. Scientific Conference, </a:t>
            </a:r>
            <a:r>
              <a:rPr lang="en-US" sz="1000" dirty="0"/>
              <a:t>Vol. 55 (2011) pp. 293–300.</a:t>
            </a:r>
          </a:p>
        </p:txBody>
      </p:sp>
    </p:spTree>
    <p:extLst>
      <p:ext uri="{BB962C8B-B14F-4D97-AF65-F5344CB8AC3E}">
        <p14:creationId xmlns:p14="http://schemas.microsoft.com/office/powerpoint/2010/main" val="14598665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nvSpPr>
        <p:spPr>
          <a:xfrm>
            <a:off x="2907662" y="187092"/>
            <a:ext cx="5678114" cy="599918"/>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none" spc="0" normalizeH="0" baseline="0" noProof="0" dirty="0" smtClean="0">
                <a:ln>
                  <a:noFill/>
                </a:ln>
                <a:solidFill>
                  <a:prstClr val="black"/>
                </a:solidFill>
                <a:effectLst/>
                <a:uLnTx/>
                <a:uFillTx/>
                <a:latin typeface="Arial Black"/>
                <a:ea typeface="+mj-ea"/>
                <a:cs typeface="Arial Black"/>
              </a:rPr>
              <a:t>Traffic Safety</a:t>
            </a:r>
            <a:r>
              <a:rPr kumimoji="0" lang="en-US" sz="3700" b="0" i="0" u="none" strike="noStrike" kern="1200" cap="none" spc="0" normalizeH="0" noProof="0" dirty="0" smtClean="0">
                <a:ln>
                  <a:noFill/>
                </a:ln>
                <a:solidFill>
                  <a:prstClr val="black"/>
                </a:solidFill>
                <a:effectLst/>
                <a:uLnTx/>
                <a:uFillTx/>
                <a:latin typeface="Arial Black"/>
                <a:ea typeface="+mj-ea"/>
                <a:cs typeface="Arial Black"/>
              </a:rPr>
              <a:t> Survey</a:t>
            </a:r>
            <a:endParaRPr kumimoji="0" lang="en-US" sz="3000" b="0" i="0" u="none" strike="noStrike" kern="1200" cap="none" spc="0" normalizeH="0" baseline="0" noProof="0" dirty="0">
              <a:ln>
                <a:noFill/>
              </a:ln>
              <a:solidFill>
                <a:prstClr val="black"/>
              </a:solidFill>
              <a:effectLst/>
              <a:uLnTx/>
              <a:uFillTx/>
              <a:latin typeface="Arial Black"/>
              <a:ea typeface="+mj-ea"/>
              <a:cs typeface="Arial Black"/>
            </a:endParaRPr>
          </a:p>
        </p:txBody>
      </p:sp>
      <p:sp>
        <p:nvSpPr>
          <p:cNvPr id="7" name="Rectangle 6"/>
          <p:cNvSpPr/>
          <p:nvPr/>
        </p:nvSpPr>
        <p:spPr>
          <a:xfrm>
            <a:off x="2909028" y="1155634"/>
            <a:ext cx="5777771" cy="4832092"/>
          </a:xfrm>
          <a:prstGeom prst="rect">
            <a:avLst/>
          </a:prstGeom>
        </p:spPr>
        <p:txBody>
          <a:bodyPr wrap="square">
            <a:spAutoFit/>
          </a:bodyPr>
          <a:lstStyle/>
          <a:p>
            <a:pPr defTabSz="457200"/>
            <a:r>
              <a:rPr lang="en-US" sz="2800" dirty="0"/>
              <a:t>Center for Health and Safety Culture to assess Washington’s </a:t>
            </a:r>
            <a:r>
              <a:rPr kumimoji="0" lang="en-US" sz="2800" b="0" i="0" u="none" strike="noStrike" kern="1200" cap="none" spc="0" normalizeH="0" baseline="0" noProof="0" dirty="0" smtClean="0">
                <a:ln>
                  <a:noFill/>
                </a:ln>
                <a:effectLst/>
                <a:uLnTx/>
                <a:uFillTx/>
                <a:latin typeface="Arial"/>
                <a:ea typeface="+mn-ea"/>
                <a:cs typeface="+mn-cs"/>
              </a:rPr>
              <a:t>Traffic Safety Culture About Driving Under the Influence of Cannabis and Alcohol (DUI-CA)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effectLst/>
              <a:uLnTx/>
              <a:uFillTx/>
              <a:latin typeface="Arial"/>
              <a:ea typeface="+mn-ea"/>
              <a:cs typeface="+mn-cs"/>
            </a:endParaRPr>
          </a:p>
          <a:p>
            <a:pPr marL="457200" lvl="0" indent="-457200" defTabSz="457200">
              <a:buFont typeface="Arial" panose="020B0604020202020204" pitchFamily="34" charset="0"/>
              <a:buChar char="•"/>
            </a:pPr>
            <a:r>
              <a:rPr kumimoji="0" lang="en-US" sz="2000" b="0" i="0" u="none" strike="noStrike" kern="1200" cap="none" spc="0" normalizeH="0" baseline="0" noProof="0" dirty="0" smtClean="0">
                <a:ln>
                  <a:noFill/>
                </a:ln>
                <a:effectLst/>
                <a:uLnTx/>
                <a:uFillTx/>
                <a:latin typeface="Arial"/>
                <a:ea typeface="+mn-ea"/>
                <a:cs typeface="+mn-cs"/>
              </a:rPr>
              <a:t>Understand the culture (</a:t>
            </a:r>
            <a:r>
              <a:rPr lang="en-US" sz="2000" dirty="0"/>
              <a:t>shared values, attitudes, beliefs, and </a:t>
            </a:r>
            <a:r>
              <a:rPr lang="en-US" sz="2000" dirty="0" smtClean="0"/>
              <a:t>behaviors)</a:t>
            </a:r>
            <a:r>
              <a:rPr kumimoji="0" lang="en-US" sz="2000" b="0" i="0" u="none" strike="noStrike" kern="1200" cap="none" spc="0" normalizeH="0" baseline="0" noProof="0" dirty="0" smtClean="0">
                <a:ln>
                  <a:noFill/>
                </a:ln>
                <a:effectLst/>
                <a:uLnTx/>
                <a:uFillTx/>
                <a:latin typeface="Arial"/>
                <a:ea typeface="+mn-ea"/>
                <a:cs typeface="+mn-cs"/>
              </a:rPr>
              <a:t> of people</a:t>
            </a:r>
            <a:r>
              <a:rPr kumimoji="0" lang="en-US" sz="2000" b="0" i="0" u="none" strike="noStrike" kern="1200" cap="none" spc="0" normalizeH="0" noProof="0" dirty="0" smtClean="0">
                <a:ln>
                  <a:noFill/>
                </a:ln>
                <a:effectLst/>
                <a:uLnTx/>
                <a:uFillTx/>
                <a:latin typeface="Arial"/>
                <a:ea typeface="+mn-ea"/>
                <a:cs typeface="+mn-cs"/>
              </a:rPr>
              <a:t> who</a:t>
            </a:r>
            <a:r>
              <a:rPr kumimoji="0" lang="en-US" sz="2000" b="0" i="0" u="none" strike="noStrike" kern="1200" cap="none" spc="0" normalizeH="0" baseline="0" noProof="0" dirty="0" smtClean="0">
                <a:ln>
                  <a:noFill/>
                </a:ln>
                <a:effectLst/>
                <a:uLnTx/>
                <a:uFillTx/>
                <a:latin typeface="Arial"/>
                <a:ea typeface="+mn-ea"/>
                <a:cs typeface="+mn-cs"/>
              </a:rPr>
              <a:t> DUI-CA</a:t>
            </a:r>
            <a:br>
              <a:rPr kumimoji="0" lang="en-US" sz="2000" b="0" i="0" u="none" strike="noStrike" kern="1200" cap="none" spc="0" normalizeH="0" baseline="0" noProof="0" dirty="0" smtClean="0">
                <a:ln>
                  <a:noFill/>
                </a:ln>
                <a:effectLst/>
                <a:uLnTx/>
                <a:uFillTx/>
                <a:latin typeface="Arial"/>
                <a:ea typeface="+mn-ea"/>
                <a:cs typeface="+mn-cs"/>
              </a:rPr>
            </a:br>
            <a:endParaRPr kumimoji="0" lang="en-US" sz="2000" b="0" i="0" u="none" strike="noStrike" kern="1200" cap="none" spc="0" normalizeH="0" baseline="0" noProof="0" dirty="0" smtClean="0">
              <a:ln>
                <a:noFill/>
              </a:ln>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latin typeface="Arial"/>
              </a:rPr>
              <a:t>Understand the culture of people who intervene to prevent someone from driving impaired</a:t>
            </a:r>
            <a:endParaRPr kumimoji="0" lang="en-US" sz="2000" b="0" i="0" u="none" strike="noStrike" kern="1200" cap="none" spc="0" normalizeH="0" baseline="0" noProof="0" dirty="0" smtClean="0">
              <a:ln>
                <a:noFill/>
              </a:ln>
              <a:effectLst/>
              <a:uLnTx/>
              <a:uFillTx/>
              <a:latin typeface="Arial"/>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89703B-F707-644A-8F16-16E52AB5B64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39392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nvSpPr>
        <p:spPr>
          <a:xfrm>
            <a:off x="2907662" y="187092"/>
            <a:ext cx="5678114"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600" dirty="0" smtClean="0">
                <a:solidFill>
                  <a:prstClr val="black"/>
                </a:solidFill>
                <a:latin typeface="Arial Black"/>
                <a:cs typeface="Arial Black"/>
              </a:rPr>
              <a:t>Traffic Safety</a:t>
            </a:r>
            <a:r>
              <a:rPr kumimoji="0" lang="en-US" sz="3600" b="0" i="0" u="none" strike="noStrike" kern="1200" cap="none" spc="0" normalizeH="0" baseline="0" noProof="0" dirty="0" smtClean="0">
                <a:ln>
                  <a:noFill/>
                </a:ln>
                <a:solidFill>
                  <a:prstClr val="black"/>
                </a:solidFill>
                <a:effectLst/>
                <a:uLnTx/>
                <a:uFillTx/>
                <a:latin typeface="Arial Black"/>
                <a:ea typeface="+mj-ea"/>
                <a:cs typeface="Arial Black"/>
              </a:rPr>
              <a:t> Survey</a:t>
            </a:r>
            <a:endParaRPr kumimoji="0" lang="en-US" sz="3600" b="0" i="0" u="none" strike="noStrike" kern="1200" cap="none" spc="0" normalizeH="0" baseline="0" noProof="0" dirty="0">
              <a:ln>
                <a:noFill/>
              </a:ln>
              <a:solidFill>
                <a:prstClr val="black"/>
              </a:solidFill>
              <a:effectLst/>
              <a:uLnTx/>
              <a:uFillTx/>
              <a:latin typeface="Arial Black"/>
              <a:ea typeface="+mj-ea"/>
              <a:cs typeface="Arial Black"/>
            </a:endParaRPr>
          </a:p>
        </p:txBody>
      </p:sp>
      <p:sp>
        <p:nvSpPr>
          <p:cNvPr id="7" name="Rectangle 6"/>
          <p:cNvSpPr/>
          <p:nvPr/>
        </p:nvSpPr>
        <p:spPr>
          <a:xfrm>
            <a:off x="2909029" y="1475085"/>
            <a:ext cx="5312620" cy="286232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effectLst/>
                <a:uLnTx/>
                <a:uFillTx/>
                <a:latin typeface="Arial"/>
                <a:ea typeface="+mn-ea"/>
                <a:cs typeface="+mn-cs"/>
              </a:rPr>
              <a:t>Survey</a:t>
            </a:r>
            <a:endParaRPr kumimoji="0" lang="en-US" sz="2000" b="0" i="0" u="none" strike="noStrike" kern="1200" cap="none" spc="0" normalizeH="0" baseline="0" noProof="0" dirty="0">
              <a:ln>
                <a:noFill/>
              </a:ln>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effectLst/>
                <a:uLnTx/>
                <a:uFillTx/>
                <a:latin typeface="Arial"/>
                <a:ea typeface="+mn-ea"/>
                <a:cs typeface="+mn-cs"/>
              </a:rPr>
              <a:t>870 participants ages 18-65 living in Washington</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effectLst/>
                <a:uLnTx/>
                <a:uFillTx/>
                <a:latin typeface="Arial"/>
                <a:ea typeface="+mn-ea"/>
                <a:cs typeface="+mn-cs"/>
              </a:rPr>
              <a:t>Statewide representative sample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effectLst/>
                <a:uLnTx/>
                <a:uFillTx/>
                <a:latin typeface="Arial"/>
                <a:ea typeface="+mn-ea"/>
                <a:cs typeface="+mn-cs"/>
              </a:rPr>
              <a:t>DUI-CA defined as driving within 2 hours of using marijuana and alcohol</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89703B-F707-644A-8F16-16E52AB5B64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TextBox 8">
            <a:extLst>
              <a:ext uri="{FF2B5EF4-FFF2-40B4-BE49-F238E27FC236}">
                <a16:creationId xmlns:a16="http://schemas.microsoft.com/office/drawing/2014/main" id="{2C2BF82A-9A42-486F-8F9F-C8D0019F4CF0}"/>
              </a:ext>
            </a:extLst>
          </p:cNvPr>
          <p:cNvSpPr txBox="1"/>
          <p:nvPr/>
        </p:nvSpPr>
        <p:spPr>
          <a:xfrm>
            <a:off x="2778360" y="5405211"/>
            <a:ext cx="5908440" cy="923330"/>
          </a:xfrm>
          <a:prstGeom prst="rect">
            <a:avLst/>
          </a:prstGeom>
          <a:solidFill>
            <a:srgbClr val="FFFF00"/>
          </a:solidFill>
        </p:spPr>
        <p:txBody>
          <a:bodyPr wrap="square" rtlCol="0">
            <a:spAutoFit/>
          </a:bodyPr>
          <a:lstStyle/>
          <a:p>
            <a:r>
              <a:rPr lang="en-US" b="1" dirty="0"/>
              <a:t>CAUTION:</a:t>
            </a:r>
            <a:r>
              <a:rPr lang="en-US" dirty="0"/>
              <a:t> Driving after 2 hours since consuming cannabis and/or alcohol is NOT </a:t>
            </a:r>
            <a:r>
              <a:rPr lang="en-US" dirty="0" smtClean="0"/>
              <a:t>safe</a:t>
            </a:r>
            <a:r>
              <a:rPr lang="en-US" dirty="0" smtClean="0"/>
              <a:t>. Used as a standard survey question.</a:t>
            </a:r>
            <a:endParaRPr lang="en-US" dirty="0"/>
          </a:p>
        </p:txBody>
      </p:sp>
    </p:spTree>
    <p:extLst>
      <p:ext uri="{BB962C8B-B14F-4D97-AF65-F5344CB8AC3E}">
        <p14:creationId xmlns:p14="http://schemas.microsoft.com/office/powerpoint/2010/main" val="12901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nvSpPr>
        <p:spPr>
          <a:xfrm>
            <a:off x="2907662" y="187092"/>
            <a:ext cx="5678114"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600" dirty="0" smtClean="0">
                <a:solidFill>
                  <a:prstClr val="black"/>
                </a:solidFill>
                <a:latin typeface="Arial Black"/>
                <a:cs typeface="Arial Black"/>
              </a:rPr>
              <a:t>Traffic Safety</a:t>
            </a:r>
            <a:r>
              <a:rPr kumimoji="0" lang="en-US" sz="3600" b="0" i="0" u="none" strike="noStrike" kern="1200" cap="none" spc="0" normalizeH="0" baseline="0" noProof="0" dirty="0" smtClean="0">
                <a:ln>
                  <a:noFill/>
                </a:ln>
                <a:solidFill>
                  <a:prstClr val="black"/>
                </a:solidFill>
                <a:effectLst/>
                <a:uLnTx/>
                <a:uFillTx/>
                <a:latin typeface="Arial Black"/>
                <a:ea typeface="+mj-ea"/>
                <a:cs typeface="Arial Black"/>
              </a:rPr>
              <a:t> Survey</a:t>
            </a:r>
            <a:endParaRPr kumimoji="0" lang="en-US" sz="3600" b="0" i="0" u="none" strike="noStrike" kern="1200" cap="none" spc="0" normalizeH="0" baseline="0" noProof="0" dirty="0">
              <a:ln>
                <a:noFill/>
              </a:ln>
              <a:solidFill>
                <a:prstClr val="black"/>
              </a:solidFill>
              <a:effectLst/>
              <a:uLnTx/>
              <a:uFillTx/>
              <a:latin typeface="Arial Black"/>
              <a:ea typeface="+mj-ea"/>
              <a:cs typeface="Arial Black"/>
            </a:endParaRPr>
          </a:p>
        </p:txBody>
      </p:sp>
      <p:sp>
        <p:nvSpPr>
          <p:cNvPr id="7" name="Rectangle 6"/>
          <p:cNvSpPr/>
          <p:nvPr/>
        </p:nvSpPr>
        <p:spPr>
          <a:xfrm>
            <a:off x="2835471" y="1744153"/>
            <a:ext cx="586546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effectLst/>
                <a:uLnTx/>
                <a:uFillTx/>
                <a:latin typeface="Arial"/>
                <a:ea typeface="+mn-ea"/>
                <a:cs typeface="+mn-cs"/>
              </a:rPr>
              <a:t>Why 2</a:t>
            </a:r>
            <a:r>
              <a:rPr kumimoji="0" lang="en-US" sz="2000" b="0" i="0" u="none" strike="noStrike" kern="1200" cap="none" spc="0" normalizeH="0" noProof="0" dirty="0" smtClean="0">
                <a:ln>
                  <a:noFill/>
                </a:ln>
                <a:effectLst/>
                <a:uLnTx/>
                <a:uFillTx/>
                <a:latin typeface="Arial"/>
                <a:ea typeface="+mn-ea"/>
                <a:cs typeface="+mn-cs"/>
              </a:rPr>
              <a:t> hours?</a:t>
            </a:r>
            <a:endParaRPr kumimoji="0" lang="en-US" sz="2000" b="0" i="0" u="none" strike="noStrike" kern="1200" cap="none" spc="0" normalizeH="0" baseline="0" noProof="0" dirty="0">
              <a:ln>
                <a:noFill/>
              </a:ln>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latin typeface="Arial"/>
              </a:rPr>
              <a:t>For survey purposes only</a:t>
            </a:r>
            <a:endParaRPr kumimoji="0" lang="en-US" sz="2000" b="0" i="0" u="none" strike="noStrike" kern="1200" cap="none" spc="0" normalizeH="0" baseline="0" noProof="0" dirty="0" smtClean="0">
              <a:ln>
                <a:noFill/>
              </a:ln>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effectLst/>
                <a:uLnTx/>
                <a:uFillTx/>
                <a:latin typeface="Arial"/>
                <a:ea typeface="+mn-ea"/>
                <a:cs typeface="+mn-cs"/>
              </a:rPr>
              <a:t>Easier to answer than longer time periods</a:t>
            </a:r>
            <a:br>
              <a:rPr kumimoji="0" lang="en-US" sz="2000" b="0" i="0" u="none" strike="noStrike" kern="1200" cap="none" spc="0" normalizeH="0" baseline="0" noProof="0" dirty="0" smtClean="0">
                <a:ln>
                  <a:noFill/>
                </a:ln>
                <a:effectLst/>
                <a:uLnTx/>
                <a:uFillTx/>
                <a:latin typeface="Arial"/>
                <a:ea typeface="+mn-ea"/>
                <a:cs typeface="+mn-cs"/>
              </a:rPr>
            </a:br>
            <a:endParaRPr kumimoji="0" lang="en-US" sz="2000" b="0" i="0" u="none" strike="noStrike" kern="1200" cap="none" spc="0" normalizeH="0" baseline="0" noProof="0" dirty="0" smtClean="0">
              <a:ln>
                <a:noFill/>
              </a:ln>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latin typeface="Arial"/>
              </a:rPr>
              <a:t>Consistent with other surveys for comparison</a:t>
            </a:r>
            <a:endParaRPr kumimoji="0" lang="en-US" sz="2000" b="0" i="0" u="none" strike="noStrike" kern="1200" cap="none" spc="0" normalizeH="0" baseline="0" noProof="0" dirty="0" smtClean="0">
              <a:ln>
                <a:noFill/>
              </a:ln>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latin typeface="Arial"/>
            </a:endParaRPr>
          </a:p>
          <a:p>
            <a:pPr marR="0" lvl="0" algn="l" defTabSz="457200" rtl="0" eaLnBrk="1" fontAlgn="auto" latinLnBrk="0" hangingPunct="1">
              <a:lnSpc>
                <a:spcPct val="100000"/>
              </a:lnSpc>
              <a:spcBef>
                <a:spcPts val="0"/>
              </a:spcBef>
              <a:spcAft>
                <a:spcPts val="0"/>
              </a:spcAft>
              <a:buClrTx/>
              <a:buSzTx/>
              <a:tabLst/>
              <a:defRPr/>
            </a:pPr>
            <a:r>
              <a:rPr lang="en-US" sz="2000" dirty="0" smtClean="0">
                <a:latin typeface="Arial"/>
              </a:rPr>
              <a:t>Driving after consuming alcohol or marijuana is not safe…even after 2 hours. Multiple factors determine how quickly alcohol leaves the body. There is a lack of research for marijuana, since it stored in the fat, effects could last for days.</a:t>
            </a:r>
            <a:endParaRPr kumimoji="0" lang="en-US" sz="2000" b="0" i="0" u="none" strike="noStrike" kern="1200" cap="none" spc="0" normalizeH="0" baseline="0" noProof="0" dirty="0" smtClean="0">
              <a:ln>
                <a:noFill/>
              </a:ln>
              <a:effectLst/>
              <a:uLnTx/>
              <a:uFillTx/>
              <a:latin typeface="Arial"/>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89703B-F707-644A-8F16-16E52AB5B64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9" name="TextBox 8">
            <a:extLst>
              <a:ext uri="{FF2B5EF4-FFF2-40B4-BE49-F238E27FC236}">
                <a16:creationId xmlns:a16="http://schemas.microsoft.com/office/drawing/2014/main" id="{2C2BF82A-9A42-486F-8F9F-C8D0019F4CF0}"/>
              </a:ext>
            </a:extLst>
          </p:cNvPr>
          <p:cNvSpPr txBox="1"/>
          <p:nvPr/>
        </p:nvSpPr>
        <p:spPr>
          <a:xfrm>
            <a:off x="2792499" y="942416"/>
            <a:ext cx="5908440" cy="646331"/>
          </a:xfrm>
          <a:prstGeom prst="rect">
            <a:avLst/>
          </a:prstGeom>
          <a:solidFill>
            <a:srgbClr val="FFFF00"/>
          </a:solidFill>
        </p:spPr>
        <p:txBody>
          <a:bodyPr wrap="square" rtlCol="0">
            <a:spAutoFit/>
          </a:bodyPr>
          <a:lstStyle/>
          <a:p>
            <a:r>
              <a:rPr lang="en-US" b="1" dirty="0"/>
              <a:t>CAUTION:</a:t>
            </a:r>
            <a:r>
              <a:rPr lang="en-US" dirty="0"/>
              <a:t> Driving after 2 hours since consuming cannabis and/or alcohol is NOT </a:t>
            </a:r>
            <a:r>
              <a:rPr lang="en-US" dirty="0" smtClean="0"/>
              <a:t>safe</a:t>
            </a:r>
            <a:r>
              <a:rPr lang="en-US" dirty="0"/>
              <a:t>.</a:t>
            </a:r>
          </a:p>
        </p:txBody>
      </p:sp>
    </p:spTree>
    <p:extLst>
      <p:ext uri="{BB962C8B-B14F-4D97-AF65-F5344CB8AC3E}">
        <p14:creationId xmlns:p14="http://schemas.microsoft.com/office/powerpoint/2010/main" val="100105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nvSpPr>
        <p:spPr>
          <a:xfrm>
            <a:off x="391552" y="187092"/>
            <a:ext cx="5678114"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Arial Black"/>
                <a:cs typeface="Arial Black"/>
              </a:rPr>
              <a:t>Traffic Safety </a:t>
            </a:r>
            <a:r>
              <a:rPr lang="en-US" sz="3600" dirty="0" smtClean="0">
                <a:latin typeface="Arial Black"/>
                <a:cs typeface="Arial Black"/>
              </a:rPr>
              <a:t>Culture</a:t>
            </a:r>
            <a:endParaRPr lang="en-US" sz="3600" kern="1200" dirty="0">
              <a:latin typeface="Arial Black"/>
              <a:cs typeface="Arial Black"/>
            </a:endParaRPr>
          </a:p>
        </p:txBody>
      </p:sp>
      <p:sp>
        <p:nvSpPr>
          <p:cNvPr id="6" name="Rectangle 5"/>
          <p:cNvSpPr/>
          <p:nvPr/>
        </p:nvSpPr>
        <p:spPr>
          <a:xfrm>
            <a:off x="391552" y="945055"/>
            <a:ext cx="5962857" cy="1200329"/>
          </a:xfrm>
          <a:prstGeom prst="rect">
            <a:avLst/>
          </a:prstGeom>
        </p:spPr>
        <p:txBody>
          <a:bodyPr wrap="square">
            <a:spAutoFit/>
          </a:bodyPr>
          <a:lstStyle/>
          <a:p>
            <a:r>
              <a:rPr lang="en-US" sz="2400" dirty="0"/>
              <a:t>Most adults in Washington are concerned about traffic safety and have strong protective beliefs.</a:t>
            </a:r>
          </a:p>
        </p:txBody>
      </p:sp>
      <p:sp>
        <p:nvSpPr>
          <p:cNvPr id="8" name="Rectangle 7"/>
          <p:cNvSpPr/>
          <p:nvPr/>
        </p:nvSpPr>
        <p:spPr>
          <a:xfrm>
            <a:off x="1517329" y="5805354"/>
            <a:ext cx="4987355" cy="584775"/>
          </a:xfrm>
          <a:prstGeom prst="rect">
            <a:avLst/>
          </a:prstGeom>
        </p:spPr>
        <p:txBody>
          <a:bodyPr wrap="square">
            <a:spAutoFit/>
          </a:bodyPr>
          <a:lstStyle/>
          <a:p>
            <a:pPr marL="228600">
              <a:spcBef>
                <a:spcPts val="1800"/>
              </a:spcBef>
            </a:pPr>
            <a:r>
              <a:rPr lang="en-US" sz="1600" dirty="0"/>
              <a:t>Most (76%) agree that impairment begins as soon as you start consuming cannabis.</a:t>
            </a:r>
          </a:p>
        </p:txBody>
      </p:sp>
      <p:sp>
        <p:nvSpPr>
          <p:cNvPr id="27" name="Rectangle 26"/>
          <p:cNvSpPr/>
          <p:nvPr/>
        </p:nvSpPr>
        <p:spPr>
          <a:xfrm>
            <a:off x="118822" y="2248862"/>
            <a:ext cx="6304898" cy="646331"/>
          </a:xfrm>
          <a:prstGeom prst="rect">
            <a:avLst/>
          </a:prstGeom>
        </p:spPr>
        <p:txBody>
          <a:bodyPr wrap="square">
            <a:spAutoFit/>
          </a:bodyPr>
          <a:lstStyle/>
          <a:p>
            <a:pPr marL="228600">
              <a:spcBef>
                <a:spcPts val="1800"/>
              </a:spcBef>
            </a:pPr>
            <a:r>
              <a:rPr lang="en-US" dirty="0"/>
              <a:t>Most are moderately or more concerned about safety on roads and highways</a:t>
            </a:r>
          </a:p>
        </p:txBody>
      </p:sp>
      <p:sp>
        <p:nvSpPr>
          <p:cNvPr id="28" name="Rectangle 27"/>
          <p:cNvSpPr/>
          <p:nvPr/>
        </p:nvSpPr>
        <p:spPr>
          <a:xfrm>
            <a:off x="1090372" y="3306424"/>
            <a:ext cx="5283534" cy="584775"/>
          </a:xfrm>
          <a:prstGeom prst="rect">
            <a:avLst/>
          </a:prstGeom>
        </p:spPr>
        <p:txBody>
          <a:bodyPr wrap="square" lIns="0">
            <a:spAutoFit/>
          </a:bodyPr>
          <a:lstStyle/>
          <a:p>
            <a:pPr>
              <a:spcBef>
                <a:spcPts val="1800"/>
              </a:spcBef>
            </a:pPr>
            <a:r>
              <a:rPr lang="en-US" sz="1600" dirty="0"/>
              <a:t>Most (74%) agree the only acceptable number of deaths and serious injuries on our roadways should be zero.</a:t>
            </a:r>
          </a:p>
        </p:txBody>
      </p:sp>
      <p:sp>
        <p:nvSpPr>
          <p:cNvPr id="31" name="Rectangle 30"/>
          <p:cNvSpPr/>
          <p:nvPr/>
        </p:nvSpPr>
        <p:spPr>
          <a:xfrm>
            <a:off x="1517329" y="4124213"/>
            <a:ext cx="4987355" cy="584775"/>
          </a:xfrm>
          <a:prstGeom prst="rect">
            <a:avLst/>
          </a:prstGeom>
        </p:spPr>
        <p:txBody>
          <a:bodyPr wrap="square">
            <a:spAutoFit/>
          </a:bodyPr>
          <a:lstStyle/>
          <a:p>
            <a:pPr marL="228600">
              <a:spcBef>
                <a:spcPts val="1800"/>
              </a:spcBef>
            </a:pPr>
            <a:r>
              <a:rPr lang="en-US" sz="1600" dirty="0"/>
              <a:t>Most (91%) agree that it is the responsibility of the driver to comply with the laws of our roads.</a:t>
            </a:r>
          </a:p>
        </p:txBody>
      </p:sp>
      <p:sp>
        <p:nvSpPr>
          <p:cNvPr id="32" name="Rectangle 31"/>
          <p:cNvSpPr/>
          <p:nvPr/>
        </p:nvSpPr>
        <p:spPr>
          <a:xfrm>
            <a:off x="755876" y="4946480"/>
            <a:ext cx="5525944" cy="584775"/>
          </a:xfrm>
          <a:prstGeom prst="rect">
            <a:avLst/>
          </a:prstGeom>
        </p:spPr>
        <p:txBody>
          <a:bodyPr wrap="square">
            <a:spAutoFit/>
          </a:bodyPr>
          <a:lstStyle/>
          <a:p>
            <a:pPr marL="228600">
              <a:spcBef>
                <a:spcPts val="1800"/>
              </a:spcBef>
            </a:pPr>
            <a:r>
              <a:rPr lang="en-US" sz="1600" dirty="0"/>
              <a:t>Most (64%) agree that impairment begins with the first sip of alcohol.</a:t>
            </a:r>
          </a:p>
        </p:txBody>
      </p:sp>
      <p:pic>
        <p:nvPicPr>
          <p:cNvPr id="2" name="Picture 1">
            <a:extLst>
              <a:ext uri="{FF2B5EF4-FFF2-40B4-BE49-F238E27FC236}">
                <a16:creationId xmlns:a16="http://schemas.microsoft.com/office/drawing/2014/main" id="{50B5E3AC-381E-4258-816E-FAB9E4E3943E}"/>
              </a:ext>
            </a:extLst>
          </p:cNvPr>
          <p:cNvPicPr>
            <a:picLocks noChangeAspect="1"/>
          </p:cNvPicPr>
          <p:nvPr/>
        </p:nvPicPr>
        <p:blipFill>
          <a:blip r:embed="rId3"/>
          <a:stretch>
            <a:fillRect/>
          </a:stretch>
        </p:blipFill>
        <p:spPr>
          <a:xfrm>
            <a:off x="118822" y="3244914"/>
            <a:ext cx="971550" cy="838200"/>
          </a:xfrm>
          <a:prstGeom prst="rect">
            <a:avLst/>
          </a:prstGeom>
        </p:spPr>
      </p:pic>
      <p:pic>
        <p:nvPicPr>
          <p:cNvPr id="3" name="Picture 2">
            <a:extLst>
              <a:ext uri="{FF2B5EF4-FFF2-40B4-BE49-F238E27FC236}">
                <a16:creationId xmlns:a16="http://schemas.microsoft.com/office/drawing/2014/main" id="{5ECF3CF9-CBFD-488C-82AB-A11A8F4A0F33}"/>
              </a:ext>
            </a:extLst>
          </p:cNvPr>
          <p:cNvPicPr>
            <a:picLocks noChangeAspect="1"/>
          </p:cNvPicPr>
          <p:nvPr/>
        </p:nvPicPr>
        <p:blipFill>
          <a:blip r:embed="rId4"/>
          <a:stretch>
            <a:fillRect/>
          </a:stretch>
        </p:blipFill>
        <p:spPr>
          <a:xfrm>
            <a:off x="862257" y="3950689"/>
            <a:ext cx="923925" cy="895350"/>
          </a:xfrm>
          <a:prstGeom prst="rect">
            <a:avLst/>
          </a:prstGeom>
        </p:spPr>
      </p:pic>
      <p:pic>
        <p:nvPicPr>
          <p:cNvPr id="5" name="Picture 4">
            <a:extLst>
              <a:ext uri="{FF2B5EF4-FFF2-40B4-BE49-F238E27FC236}">
                <a16:creationId xmlns:a16="http://schemas.microsoft.com/office/drawing/2014/main" id="{923894DB-0337-4485-B779-B7EF7FA215C1}"/>
              </a:ext>
            </a:extLst>
          </p:cNvPr>
          <p:cNvPicPr>
            <a:picLocks noChangeAspect="1"/>
          </p:cNvPicPr>
          <p:nvPr/>
        </p:nvPicPr>
        <p:blipFill>
          <a:blip r:embed="rId5"/>
          <a:stretch>
            <a:fillRect/>
          </a:stretch>
        </p:blipFill>
        <p:spPr>
          <a:xfrm>
            <a:off x="186450" y="4788435"/>
            <a:ext cx="847725" cy="885825"/>
          </a:xfrm>
          <a:prstGeom prst="rect">
            <a:avLst/>
          </a:prstGeom>
        </p:spPr>
      </p:pic>
      <p:pic>
        <p:nvPicPr>
          <p:cNvPr id="7" name="Picture 6">
            <a:extLst>
              <a:ext uri="{FF2B5EF4-FFF2-40B4-BE49-F238E27FC236}">
                <a16:creationId xmlns:a16="http://schemas.microsoft.com/office/drawing/2014/main" id="{AEB794AC-2342-4E14-88A7-A4F328BB4B6A}"/>
              </a:ext>
            </a:extLst>
          </p:cNvPr>
          <p:cNvPicPr>
            <a:picLocks noChangeAspect="1"/>
          </p:cNvPicPr>
          <p:nvPr/>
        </p:nvPicPr>
        <p:blipFill>
          <a:blip r:embed="rId6"/>
          <a:stretch>
            <a:fillRect/>
          </a:stretch>
        </p:blipFill>
        <p:spPr>
          <a:xfrm>
            <a:off x="900356" y="5631696"/>
            <a:ext cx="847725" cy="876300"/>
          </a:xfrm>
          <a:prstGeom prst="rect">
            <a:avLst/>
          </a:prstGeom>
        </p:spPr>
      </p:pic>
    </p:spTree>
    <p:extLst>
      <p:ext uri="{BB962C8B-B14F-4D97-AF65-F5344CB8AC3E}">
        <p14:creationId xmlns:p14="http://schemas.microsoft.com/office/powerpoint/2010/main" val="321097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852691" y="2362730"/>
            <a:ext cx="1254606" cy="1254606"/>
          </a:xfrm>
          <a:prstGeom prst="rect">
            <a:avLst/>
          </a:prstGeom>
        </p:spPr>
      </p:pic>
      <p:pic>
        <p:nvPicPr>
          <p:cNvPr id="26" name="Picture 25"/>
          <p:cNvPicPr>
            <a:picLocks noChangeAspect="1"/>
          </p:cNvPicPr>
          <p:nvPr/>
        </p:nvPicPr>
        <p:blipFill>
          <a:blip r:embed="rId4"/>
          <a:stretch>
            <a:fillRect/>
          </a:stretch>
        </p:blipFill>
        <p:spPr>
          <a:xfrm>
            <a:off x="2107297" y="3350544"/>
            <a:ext cx="1254606" cy="1253050"/>
          </a:xfrm>
          <a:prstGeom prst="rect">
            <a:avLst/>
          </a:prstGeom>
        </p:spPr>
      </p:pic>
      <p:pic>
        <p:nvPicPr>
          <p:cNvPr id="25" name="Picture 24"/>
          <p:cNvPicPr>
            <a:picLocks noChangeAspect="1"/>
          </p:cNvPicPr>
          <p:nvPr/>
        </p:nvPicPr>
        <p:blipFill>
          <a:blip r:embed="rId5"/>
          <a:stretch>
            <a:fillRect/>
          </a:stretch>
        </p:blipFill>
        <p:spPr>
          <a:xfrm>
            <a:off x="3407951" y="4407959"/>
            <a:ext cx="1254606" cy="1245324"/>
          </a:xfrm>
          <a:prstGeom prst="rect">
            <a:avLst/>
          </a:prstGeom>
        </p:spPr>
      </p:pic>
      <p:sp>
        <p:nvSpPr>
          <p:cNvPr id="4" name="Title 1"/>
          <p:cNvSpPr>
            <a:spLocks noGrp="1"/>
          </p:cNvSpPr>
          <p:nvPr/>
        </p:nvSpPr>
        <p:spPr>
          <a:xfrm>
            <a:off x="448542" y="187092"/>
            <a:ext cx="7232417"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Arial Black"/>
                <a:cs typeface="Arial Black"/>
              </a:rPr>
              <a:t>Traffic Safety </a:t>
            </a:r>
            <a:r>
              <a:rPr lang="en-US" sz="3600" dirty="0" smtClean="0">
                <a:latin typeface="Arial Black"/>
                <a:cs typeface="Arial Black"/>
              </a:rPr>
              <a:t>Culture</a:t>
            </a:r>
            <a:endParaRPr lang="en-US" sz="3600" dirty="0">
              <a:latin typeface="Arial Black"/>
              <a:cs typeface="Arial Black"/>
            </a:endParaRPr>
          </a:p>
        </p:txBody>
      </p:sp>
      <p:sp>
        <p:nvSpPr>
          <p:cNvPr id="7" name="Rectangle 6"/>
          <p:cNvSpPr/>
          <p:nvPr/>
        </p:nvSpPr>
        <p:spPr>
          <a:xfrm>
            <a:off x="453855" y="1817241"/>
            <a:ext cx="5962857" cy="400110"/>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Self-Reported 12-month Driving Behaviors</a:t>
            </a:r>
          </a:p>
        </p:txBody>
      </p:sp>
      <p:sp>
        <p:nvSpPr>
          <p:cNvPr id="9" name="Rectangle 8"/>
          <p:cNvSpPr/>
          <p:nvPr/>
        </p:nvSpPr>
        <p:spPr>
          <a:xfrm>
            <a:off x="453855" y="945285"/>
            <a:ext cx="8005820" cy="461665"/>
          </a:xfrm>
          <a:prstGeom prst="rect">
            <a:avLst/>
          </a:prstGeom>
        </p:spPr>
        <p:txBody>
          <a:bodyPr wrap="square">
            <a:spAutoFit/>
          </a:bodyPr>
          <a:lstStyle/>
          <a:p>
            <a:pPr>
              <a:spcBef>
                <a:spcPts val="600"/>
              </a:spcBef>
            </a:pPr>
            <a:r>
              <a:rPr lang="en-US" sz="2400" dirty="0">
                <a:latin typeface="Arial" panose="020B0604020202020204" pitchFamily="34" charset="0"/>
                <a:cs typeface="Arial" panose="020B0604020202020204" pitchFamily="34" charset="0"/>
              </a:rPr>
              <a:t>Most adults in Washington don’t drive under the influence.</a:t>
            </a:r>
          </a:p>
        </p:txBody>
      </p:sp>
      <p:sp>
        <p:nvSpPr>
          <p:cNvPr id="2" name="Rectangle 1"/>
          <p:cNvSpPr/>
          <p:nvPr/>
        </p:nvSpPr>
        <p:spPr>
          <a:xfrm>
            <a:off x="2292024" y="2781797"/>
            <a:ext cx="6409523" cy="400110"/>
          </a:xfrm>
          <a:prstGeom prst="rect">
            <a:avLst/>
          </a:prstGeom>
        </p:spPr>
        <p:txBody>
          <a:bodyPr wrap="square">
            <a:spAutoFit/>
          </a:bodyPr>
          <a:lstStyle/>
          <a:p>
            <a:pPr marL="0" lvl="1">
              <a:spcBef>
                <a:spcPts val="300"/>
              </a:spcBef>
            </a:pPr>
            <a:r>
              <a:rPr lang="en-US" sz="2000" dirty="0">
                <a:latin typeface="Arial" panose="020B0604020202020204" pitchFamily="34" charset="0"/>
                <a:cs typeface="Arial" panose="020B0604020202020204" pitchFamily="34" charset="0"/>
              </a:rPr>
              <a:t>78% don’t drive within 2 hours of consuming alcohol</a:t>
            </a:r>
          </a:p>
        </p:txBody>
      </p:sp>
      <p:sp>
        <p:nvSpPr>
          <p:cNvPr id="3" name="Rectangle 2"/>
          <p:cNvSpPr/>
          <p:nvPr/>
        </p:nvSpPr>
        <p:spPr>
          <a:xfrm>
            <a:off x="3452981" y="3526239"/>
            <a:ext cx="5582442" cy="707886"/>
          </a:xfrm>
          <a:prstGeom prst="rect">
            <a:avLst/>
          </a:prstGeom>
        </p:spPr>
        <p:txBody>
          <a:bodyPr wrap="square">
            <a:spAutoFit/>
          </a:bodyPr>
          <a:lstStyle/>
          <a:p>
            <a:pPr marL="0" lvl="1">
              <a:spcBef>
                <a:spcPts val="300"/>
              </a:spcBef>
            </a:pPr>
            <a:r>
              <a:rPr lang="en-US" sz="2000" dirty="0">
                <a:latin typeface="Arial" panose="020B0604020202020204" pitchFamily="34" charset="0"/>
                <a:cs typeface="Arial" panose="020B0604020202020204" pitchFamily="34" charset="0"/>
              </a:rPr>
              <a:t>85% don’t drive within 2 hours of consuming cannabis</a:t>
            </a:r>
          </a:p>
        </p:txBody>
      </p:sp>
      <p:sp>
        <p:nvSpPr>
          <p:cNvPr id="13" name="Rectangle 12"/>
          <p:cNvSpPr/>
          <p:nvPr/>
        </p:nvSpPr>
        <p:spPr>
          <a:xfrm>
            <a:off x="4740314" y="4599461"/>
            <a:ext cx="4295109" cy="707886"/>
          </a:xfrm>
          <a:prstGeom prst="rect">
            <a:avLst/>
          </a:prstGeom>
        </p:spPr>
        <p:txBody>
          <a:bodyPr wrap="square">
            <a:spAutoFit/>
          </a:bodyPr>
          <a:lstStyle/>
          <a:p>
            <a:pPr marL="0" lvl="1">
              <a:spcBef>
                <a:spcPts val="300"/>
              </a:spcBef>
            </a:pPr>
            <a:r>
              <a:rPr lang="en-US" sz="2000" dirty="0"/>
              <a:t>91% don’t drive within 2 hours of consuming cannabis and alcohol</a:t>
            </a:r>
          </a:p>
        </p:txBody>
      </p:sp>
      <p:sp>
        <p:nvSpPr>
          <p:cNvPr id="14" name="Rectangle 13"/>
          <p:cNvSpPr/>
          <p:nvPr/>
        </p:nvSpPr>
        <p:spPr>
          <a:xfrm>
            <a:off x="453855" y="5787203"/>
            <a:ext cx="8253006" cy="707886"/>
          </a:xfrm>
          <a:prstGeom prst="rect">
            <a:avLst/>
          </a:prstGeom>
          <a:solidFill>
            <a:srgbClr val="FFFF00"/>
          </a:solidFill>
        </p:spPr>
        <p:txBody>
          <a:bodyPr wrap="square">
            <a:spAutoFit/>
          </a:bodyPr>
          <a:lstStyle/>
          <a:p>
            <a:pPr>
              <a:spcBef>
                <a:spcPts val="600"/>
              </a:spcBef>
            </a:pPr>
            <a:r>
              <a:rPr lang="en-US" sz="2000" dirty="0">
                <a:latin typeface="Arial" panose="020B0604020202020204" pitchFamily="34" charset="0"/>
                <a:cs typeface="Arial" panose="020B0604020202020204" pitchFamily="34" charset="0"/>
              </a:rPr>
              <a:t>However, too many do thus creating significant risk to themselves and the general public.</a:t>
            </a:r>
          </a:p>
        </p:txBody>
      </p:sp>
    </p:spTree>
    <p:extLst>
      <p:ext uri="{BB962C8B-B14F-4D97-AF65-F5344CB8AC3E}">
        <p14:creationId xmlns:p14="http://schemas.microsoft.com/office/powerpoint/2010/main" val="5965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391552" y="187092"/>
            <a:ext cx="5678114"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Arial Black"/>
                <a:cs typeface="Arial Black"/>
              </a:rPr>
              <a:t>Traffic Safety Culture </a:t>
            </a:r>
            <a:endParaRPr lang="en-US" sz="3600" kern="1200" dirty="0">
              <a:latin typeface="Arial Black"/>
              <a:cs typeface="Arial Black"/>
            </a:endParaRPr>
          </a:p>
        </p:txBody>
      </p:sp>
      <p:sp>
        <p:nvSpPr>
          <p:cNvPr id="6" name="Rectangle 5"/>
          <p:cNvSpPr/>
          <p:nvPr/>
        </p:nvSpPr>
        <p:spPr>
          <a:xfrm>
            <a:off x="2557220" y="1586391"/>
            <a:ext cx="5495399" cy="830997"/>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Most adults in Washington (81%) have a NEGATIVE attitude about </a:t>
            </a:r>
            <a:r>
              <a:rPr lang="en-US" sz="2400" dirty="0" smtClean="0">
                <a:latin typeface="Arial" panose="020B0604020202020204" pitchFamily="34" charset="0"/>
                <a:cs typeface="Arial" panose="020B0604020202020204" pitchFamily="34" charset="0"/>
              </a:rPr>
              <a:t>DUI-CA</a:t>
            </a:r>
            <a:r>
              <a:rPr lang="en-US" sz="2400" dirty="0">
                <a:latin typeface="Arial" panose="020B0604020202020204" pitchFamily="34" charset="0"/>
                <a:cs typeface="Arial" panose="020B0604020202020204" pitchFamily="34" charset="0"/>
              </a:rPr>
              <a:t>. </a:t>
            </a:r>
          </a:p>
        </p:txBody>
      </p:sp>
      <p:sp>
        <p:nvSpPr>
          <p:cNvPr id="8" name="Rectangle 7"/>
          <p:cNvSpPr/>
          <p:nvPr/>
        </p:nvSpPr>
        <p:spPr>
          <a:xfrm>
            <a:off x="281117" y="3231953"/>
            <a:ext cx="8172657" cy="3239348"/>
          </a:xfrm>
          <a:prstGeom prst="rect">
            <a:avLst/>
          </a:prstGeom>
        </p:spPr>
        <p:txBody>
          <a:bodyPr wrap="square">
            <a:spAutoFit/>
          </a:bodyPr>
          <a:lstStyle/>
          <a:p>
            <a:pPr marL="228600">
              <a:spcBef>
                <a:spcPts val="600"/>
              </a:spcBef>
            </a:pPr>
            <a:r>
              <a:rPr lang="en-US" sz="2400" dirty="0"/>
              <a:t>Those with a </a:t>
            </a:r>
            <a:r>
              <a:rPr lang="en-US" sz="2400" i="1" dirty="0"/>
              <a:t>positive</a:t>
            </a:r>
            <a:r>
              <a:rPr lang="en-US" sz="2400" dirty="0"/>
              <a:t> attitude are </a:t>
            </a:r>
            <a:r>
              <a:rPr lang="en-US" sz="2400" b="1" dirty="0"/>
              <a:t>TWICE</a:t>
            </a:r>
            <a:r>
              <a:rPr lang="en-US" sz="2400" dirty="0"/>
              <a:t> as likely to </a:t>
            </a:r>
            <a:r>
              <a:rPr lang="en-US" sz="2400" dirty="0" smtClean="0"/>
              <a:t>DUI-CA</a:t>
            </a:r>
            <a:r>
              <a:rPr lang="en-US" sz="2400" dirty="0"/>
              <a:t>.</a:t>
            </a:r>
          </a:p>
          <a:p>
            <a:pPr marL="228600">
              <a:spcBef>
                <a:spcPts val="600"/>
              </a:spcBef>
            </a:pPr>
            <a:r>
              <a:rPr lang="en-US" sz="2400" dirty="0"/>
              <a:t>Those who do </a:t>
            </a:r>
            <a:r>
              <a:rPr lang="en-US" sz="2400" dirty="0" smtClean="0"/>
              <a:t>DUI-CA </a:t>
            </a:r>
            <a:r>
              <a:rPr lang="en-US" sz="2400" dirty="0"/>
              <a:t>are: </a:t>
            </a:r>
            <a:r>
              <a:rPr lang="en-US" sz="2400" dirty="0" smtClean="0"/>
              <a:t/>
            </a:r>
            <a:br>
              <a:rPr lang="en-US" sz="2400" dirty="0" smtClean="0"/>
            </a:br>
            <a:endParaRPr lang="en-US" sz="2400" dirty="0"/>
          </a:p>
          <a:p>
            <a:pPr marL="514350" indent="-285750">
              <a:spcBef>
                <a:spcPts val="300"/>
              </a:spcBef>
              <a:buFont typeface="Arial" panose="020B0604020202020204" pitchFamily="34" charset="0"/>
              <a:buChar char="•"/>
            </a:pPr>
            <a:r>
              <a:rPr lang="en-US" sz="2400" dirty="0"/>
              <a:t>More likely to believe that driving under the alcohol and cannabis improves their driving; </a:t>
            </a:r>
            <a:r>
              <a:rPr lang="en-US" sz="2400" dirty="0" smtClean="0"/>
              <a:t>and</a:t>
            </a:r>
            <a:br>
              <a:rPr lang="en-US" sz="2400" dirty="0" smtClean="0"/>
            </a:br>
            <a:endParaRPr lang="en-US" sz="2400" dirty="0"/>
          </a:p>
          <a:p>
            <a:pPr marL="514350" indent="-285750">
              <a:spcBef>
                <a:spcPts val="600"/>
              </a:spcBef>
              <a:buFont typeface="Arial" panose="020B0604020202020204" pitchFamily="34" charset="0"/>
              <a:buChar char="•"/>
            </a:pPr>
            <a:r>
              <a:rPr lang="en-US" sz="2400" dirty="0"/>
              <a:t>Less likely to believe that they are at risk to be arrested or be in a crash.</a:t>
            </a:r>
          </a:p>
        </p:txBody>
      </p:sp>
      <p:pic>
        <p:nvPicPr>
          <p:cNvPr id="3" name="Picture 2">
            <a:extLst>
              <a:ext uri="{FF2B5EF4-FFF2-40B4-BE49-F238E27FC236}">
                <a16:creationId xmlns:a16="http://schemas.microsoft.com/office/drawing/2014/main" id="{EB15C0A3-DE33-4542-8BFD-86825B8A5F86}"/>
              </a:ext>
            </a:extLst>
          </p:cNvPr>
          <p:cNvPicPr>
            <a:picLocks noChangeAspect="1"/>
          </p:cNvPicPr>
          <p:nvPr/>
        </p:nvPicPr>
        <p:blipFill>
          <a:blip r:embed="rId2"/>
          <a:stretch>
            <a:fillRect/>
          </a:stretch>
        </p:blipFill>
        <p:spPr>
          <a:xfrm>
            <a:off x="731520" y="1097280"/>
            <a:ext cx="1733550" cy="1828800"/>
          </a:xfrm>
          <a:prstGeom prst="rect">
            <a:avLst/>
          </a:prstGeom>
        </p:spPr>
      </p:pic>
    </p:spTree>
    <p:extLst>
      <p:ext uri="{BB962C8B-B14F-4D97-AF65-F5344CB8AC3E}">
        <p14:creationId xmlns:p14="http://schemas.microsoft.com/office/powerpoint/2010/main" val="72537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391552" y="187092"/>
            <a:ext cx="5678114"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Arial Black"/>
                <a:cs typeface="Arial Black"/>
              </a:rPr>
              <a:t>Traffic Safety Culture </a:t>
            </a:r>
            <a:endParaRPr lang="en-US" sz="3600" kern="1200" dirty="0">
              <a:latin typeface="Arial Black"/>
              <a:cs typeface="Arial Black"/>
            </a:endParaRPr>
          </a:p>
        </p:txBody>
      </p:sp>
      <p:sp>
        <p:nvSpPr>
          <p:cNvPr id="7" name="Rectangle 6"/>
          <p:cNvSpPr/>
          <p:nvPr/>
        </p:nvSpPr>
        <p:spPr>
          <a:xfrm>
            <a:off x="2561792" y="1397227"/>
            <a:ext cx="5939178" cy="1200329"/>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Most adults (83%) believe it is UNACCEPTABLE to drive within two hours of consuming alcohol and cannabis</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9" name="Rectangle 8"/>
          <p:cNvSpPr/>
          <p:nvPr/>
        </p:nvSpPr>
        <p:spPr>
          <a:xfrm>
            <a:off x="391552" y="3960496"/>
            <a:ext cx="8109418" cy="830997"/>
          </a:xfrm>
          <a:prstGeom prst="rect">
            <a:avLst/>
          </a:prstGeom>
        </p:spPr>
        <p:txBody>
          <a:bodyPr wrap="square">
            <a:spAutoFit/>
          </a:bodyPr>
          <a:lstStyle/>
          <a:p>
            <a:pPr algn="ctr">
              <a:spcBef>
                <a:spcPts val="600"/>
              </a:spcBef>
            </a:pPr>
            <a:r>
              <a:rPr lang="en-US" sz="2400" dirty="0">
                <a:latin typeface="Arial" panose="020B0604020202020204" pitchFamily="34" charset="0"/>
                <a:cs typeface="Arial" panose="020B0604020202020204" pitchFamily="34" charset="0"/>
              </a:rPr>
              <a:t>Those who perceive </a:t>
            </a:r>
            <a:r>
              <a:rPr lang="en-US" sz="2400" dirty="0" smtClean="0">
                <a:latin typeface="Arial" panose="020B0604020202020204" pitchFamily="34" charset="0"/>
                <a:cs typeface="Arial" panose="020B0604020202020204" pitchFamily="34" charset="0"/>
              </a:rPr>
              <a:t>DUI-CA </a:t>
            </a:r>
            <a:r>
              <a:rPr lang="en-US" sz="2400" dirty="0">
                <a:latin typeface="Arial" panose="020B0604020202020204" pitchFamily="34" charset="0"/>
                <a:cs typeface="Arial" panose="020B0604020202020204" pitchFamily="34" charset="0"/>
              </a:rPr>
              <a:t>is acceptable are more than </a:t>
            </a:r>
            <a:r>
              <a:rPr lang="en-US" sz="2400" b="1" dirty="0">
                <a:latin typeface="Arial" panose="020B0604020202020204" pitchFamily="34" charset="0"/>
                <a:cs typeface="Arial" panose="020B0604020202020204" pitchFamily="34" charset="0"/>
              </a:rPr>
              <a:t>4.5 TIMES </a:t>
            </a:r>
            <a:r>
              <a:rPr lang="en-US" sz="2400" dirty="0">
                <a:latin typeface="Arial" panose="020B0604020202020204" pitchFamily="34" charset="0"/>
                <a:cs typeface="Arial" panose="020B0604020202020204" pitchFamily="34" charset="0"/>
              </a:rPr>
              <a:t>more likely to </a:t>
            </a:r>
            <a:r>
              <a:rPr lang="en-US" sz="2400" dirty="0" smtClean="0">
                <a:latin typeface="Arial" panose="020B0604020202020204" pitchFamily="34" charset="0"/>
                <a:cs typeface="Arial" panose="020B0604020202020204" pitchFamily="34" charset="0"/>
              </a:rPr>
              <a:t>DUI-CA </a:t>
            </a:r>
            <a:r>
              <a:rPr lang="en-US" sz="2400" dirty="0">
                <a:latin typeface="Arial" panose="020B0604020202020204" pitchFamily="34" charset="0"/>
                <a:cs typeface="Arial" panose="020B0604020202020204" pitchFamily="34" charset="0"/>
              </a:rPr>
              <a:t>themselves.</a:t>
            </a:r>
          </a:p>
        </p:txBody>
      </p:sp>
      <p:pic>
        <p:nvPicPr>
          <p:cNvPr id="10" name="Picture 9">
            <a:extLst>
              <a:ext uri="{FF2B5EF4-FFF2-40B4-BE49-F238E27FC236}">
                <a16:creationId xmlns:a16="http://schemas.microsoft.com/office/drawing/2014/main" id="{E679A3E7-0B13-4BC6-A12B-D5A9D9D26C74}"/>
              </a:ext>
            </a:extLst>
          </p:cNvPr>
          <p:cNvPicPr>
            <a:picLocks noChangeAspect="1"/>
          </p:cNvPicPr>
          <p:nvPr/>
        </p:nvPicPr>
        <p:blipFill>
          <a:blip r:embed="rId2"/>
          <a:stretch>
            <a:fillRect/>
          </a:stretch>
        </p:blipFill>
        <p:spPr>
          <a:xfrm>
            <a:off x="731520" y="1097280"/>
            <a:ext cx="1743075" cy="1800225"/>
          </a:xfrm>
          <a:prstGeom prst="rect">
            <a:avLst/>
          </a:prstGeom>
        </p:spPr>
      </p:pic>
    </p:spTree>
    <p:extLst>
      <p:ext uri="{BB962C8B-B14F-4D97-AF65-F5344CB8AC3E}">
        <p14:creationId xmlns:p14="http://schemas.microsoft.com/office/powerpoint/2010/main" val="309225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nvSpPr>
        <p:spPr>
          <a:xfrm>
            <a:off x="657023" y="487959"/>
            <a:ext cx="5596293"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Arial Black"/>
                <a:cs typeface="Arial Black"/>
              </a:rPr>
              <a:t>Traffic Safety </a:t>
            </a:r>
            <a:r>
              <a:rPr lang="en-US" sz="3600" dirty="0" smtClean="0">
                <a:latin typeface="Arial Black"/>
                <a:cs typeface="Arial Black"/>
              </a:rPr>
              <a:t>Culture</a:t>
            </a:r>
            <a:endParaRPr lang="en-US" sz="3600" kern="1200" dirty="0">
              <a:latin typeface="Arial Black"/>
              <a:cs typeface="Arial Black"/>
            </a:endParaRPr>
          </a:p>
        </p:txBody>
      </p:sp>
      <p:sp>
        <p:nvSpPr>
          <p:cNvPr id="3" name="Rectangle 2"/>
          <p:cNvSpPr/>
          <p:nvPr/>
        </p:nvSpPr>
        <p:spPr>
          <a:xfrm>
            <a:off x="2837390" y="1738526"/>
            <a:ext cx="5687178" cy="830997"/>
          </a:xfrm>
          <a:prstGeom prst="rect">
            <a:avLst/>
          </a:prstGeom>
        </p:spPr>
        <p:txBody>
          <a:bodyPr wrap="square">
            <a:spAutoFit/>
          </a:bodyPr>
          <a:lstStyle/>
          <a:p>
            <a:r>
              <a:rPr lang="en-US" sz="2400" dirty="0"/>
              <a:t>Most adults (91%) </a:t>
            </a:r>
            <a:r>
              <a:rPr lang="en-US" sz="2400" b="1" dirty="0"/>
              <a:t>DON’T</a:t>
            </a:r>
            <a:r>
              <a:rPr lang="en-US" sz="2400" dirty="0"/>
              <a:t> drive within two hours of consuming alcohol and cannabis.</a:t>
            </a:r>
          </a:p>
        </p:txBody>
      </p:sp>
      <p:sp>
        <p:nvSpPr>
          <p:cNvPr id="4" name="Rectangle 3"/>
          <p:cNvSpPr/>
          <p:nvPr/>
        </p:nvSpPr>
        <p:spPr>
          <a:xfrm>
            <a:off x="349468" y="3679876"/>
            <a:ext cx="7986320" cy="2092881"/>
          </a:xfrm>
          <a:prstGeom prst="rect">
            <a:avLst/>
          </a:prstGeom>
        </p:spPr>
        <p:txBody>
          <a:bodyPr wrap="square">
            <a:spAutoFit/>
          </a:bodyPr>
          <a:lstStyle/>
          <a:p>
            <a:pPr marL="228600" algn="ctr">
              <a:spcBef>
                <a:spcPts val="600"/>
              </a:spcBef>
            </a:pPr>
            <a:r>
              <a:rPr lang="en-US" sz="2400" dirty="0"/>
              <a:t>Those who perceive most people </a:t>
            </a:r>
            <a:r>
              <a:rPr lang="en-US" sz="2400" dirty="0" smtClean="0"/>
              <a:t>DUI-CA </a:t>
            </a:r>
            <a:r>
              <a:rPr lang="en-US" sz="2400" dirty="0"/>
              <a:t>frequently are </a:t>
            </a:r>
            <a:r>
              <a:rPr lang="en-US" sz="2400" b="1" dirty="0"/>
              <a:t>TWICE</a:t>
            </a:r>
            <a:r>
              <a:rPr lang="en-US" sz="2400" dirty="0"/>
              <a:t> as likely to </a:t>
            </a:r>
            <a:r>
              <a:rPr lang="en-US" sz="2400" dirty="0" smtClean="0"/>
              <a:t>DUI-CA </a:t>
            </a:r>
            <a:r>
              <a:rPr lang="en-US" sz="2400" dirty="0"/>
              <a:t>themselves.</a:t>
            </a:r>
          </a:p>
          <a:p>
            <a:pPr marL="228600" algn="ctr">
              <a:spcBef>
                <a:spcPts val="600"/>
              </a:spcBef>
            </a:pPr>
            <a:endParaRPr lang="en-US" sz="2400" dirty="0"/>
          </a:p>
          <a:p>
            <a:pPr marL="228600" algn="ctr">
              <a:spcBef>
                <a:spcPts val="600"/>
              </a:spcBef>
            </a:pPr>
            <a:r>
              <a:rPr lang="en-US" sz="2400" dirty="0"/>
              <a:t>Those who do </a:t>
            </a:r>
            <a:r>
              <a:rPr lang="en-US" sz="2400" dirty="0" smtClean="0"/>
              <a:t>DUI-CA </a:t>
            </a:r>
            <a:r>
              <a:rPr lang="en-US" sz="2400" dirty="0"/>
              <a:t>perceive most adults in Washington do as well (when in fact, most do </a:t>
            </a:r>
            <a:r>
              <a:rPr lang="en-US" sz="2400" b="1" dirty="0"/>
              <a:t>NOT</a:t>
            </a:r>
            <a:r>
              <a:rPr lang="en-US" sz="2400" dirty="0"/>
              <a:t>)!</a:t>
            </a:r>
          </a:p>
        </p:txBody>
      </p:sp>
      <p:pic>
        <p:nvPicPr>
          <p:cNvPr id="5" name="Picture 4">
            <a:extLst>
              <a:ext uri="{FF2B5EF4-FFF2-40B4-BE49-F238E27FC236}">
                <a16:creationId xmlns:a16="http://schemas.microsoft.com/office/drawing/2014/main" id="{DBE80E50-AEA1-44CF-9091-400876D1BC89}"/>
              </a:ext>
            </a:extLst>
          </p:cNvPr>
          <p:cNvPicPr>
            <a:picLocks noChangeAspect="1"/>
          </p:cNvPicPr>
          <p:nvPr/>
        </p:nvPicPr>
        <p:blipFill>
          <a:blip r:embed="rId2"/>
          <a:stretch>
            <a:fillRect/>
          </a:stretch>
        </p:blipFill>
        <p:spPr>
          <a:xfrm>
            <a:off x="996991" y="1398147"/>
            <a:ext cx="1724025" cy="1743075"/>
          </a:xfrm>
          <a:prstGeom prst="rect">
            <a:avLst/>
          </a:prstGeom>
        </p:spPr>
      </p:pic>
    </p:spTree>
    <p:extLst>
      <p:ext uri="{BB962C8B-B14F-4D97-AF65-F5344CB8AC3E}">
        <p14:creationId xmlns:p14="http://schemas.microsoft.com/office/powerpoint/2010/main" val="33787422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nvSpPr>
        <p:spPr>
          <a:xfrm>
            <a:off x="497741" y="383530"/>
            <a:ext cx="5596293"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Arial Black"/>
                <a:cs typeface="Arial Black"/>
              </a:rPr>
              <a:t>Traffic Safety </a:t>
            </a:r>
            <a:r>
              <a:rPr lang="en-US" sz="3600" dirty="0" smtClean="0">
                <a:latin typeface="Arial Black"/>
                <a:cs typeface="Arial Black"/>
              </a:rPr>
              <a:t>Culture</a:t>
            </a:r>
            <a:endParaRPr lang="en-US" sz="3600" kern="1200" dirty="0">
              <a:latin typeface="Arial Black"/>
              <a:cs typeface="Arial Black"/>
            </a:endParaRPr>
          </a:p>
        </p:txBody>
      </p:sp>
      <p:sp>
        <p:nvSpPr>
          <p:cNvPr id="6" name="Rectangle 5"/>
          <p:cNvSpPr/>
          <p:nvPr/>
        </p:nvSpPr>
        <p:spPr>
          <a:xfrm>
            <a:off x="497741" y="1166037"/>
            <a:ext cx="8408486" cy="5570756"/>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People who </a:t>
            </a:r>
            <a:r>
              <a:rPr lang="en-US" sz="2400" dirty="0" smtClean="0">
                <a:latin typeface="Arial" panose="020B0604020202020204" pitchFamily="34" charset="0"/>
                <a:cs typeface="Arial" panose="020B0604020202020204" pitchFamily="34" charset="0"/>
              </a:rPr>
              <a:t>DUI-CA </a:t>
            </a:r>
            <a:r>
              <a:rPr lang="en-US" sz="2400" dirty="0">
                <a:latin typeface="Arial" panose="020B0604020202020204" pitchFamily="34" charset="0"/>
                <a:cs typeface="Arial" panose="020B0604020202020204" pitchFamily="34" charset="0"/>
              </a:rPr>
              <a:t>may be using cannabis because they believe it “calms them down” and “sobers them up” when they have had too much to drink</a:t>
            </a:r>
            <a:r>
              <a:rPr lang="en-US" sz="2400" dirty="0" smtClean="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pPr marL="514350" indent="-285750">
              <a:spcBef>
                <a:spcPts val="600"/>
              </a:spcBef>
              <a:buFont typeface="Arial" panose="020B0604020202020204" pitchFamily="34" charset="0"/>
              <a:buChar char="•"/>
            </a:pPr>
            <a:r>
              <a:rPr lang="en-US" sz="2400" dirty="0">
                <a:latin typeface="Arial" panose="020B0604020202020204" pitchFamily="34" charset="0"/>
                <a:cs typeface="Arial" panose="020B0604020202020204" pitchFamily="34" charset="0"/>
              </a:rPr>
              <a:t>77% of those who </a:t>
            </a:r>
            <a:r>
              <a:rPr lang="en-US" sz="2400" dirty="0" smtClean="0">
                <a:latin typeface="Arial" panose="020B0604020202020204" pitchFamily="34" charset="0"/>
                <a:cs typeface="Arial" panose="020B0604020202020204" pitchFamily="34" charset="0"/>
              </a:rPr>
              <a:t>DUI-CA </a:t>
            </a:r>
            <a:r>
              <a:rPr lang="en-US" sz="2400" dirty="0">
                <a:latin typeface="Arial" panose="020B0604020202020204" pitchFamily="34" charset="0"/>
                <a:cs typeface="Arial" panose="020B0604020202020204" pitchFamily="34" charset="0"/>
              </a:rPr>
              <a:t>are likely to feel anxious after drinking and use cannabis to calm </a:t>
            </a:r>
            <a:r>
              <a:rPr lang="en-US" sz="2400" dirty="0" smtClean="0">
                <a:latin typeface="Arial" panose="020B0604020202020204" pitchFamily="34" charset="0"/>
                <a:cs typeface="Arial" panose="020B0604020202020204" pitchFamily="34" charset="0"/>
              </a:rPr>
              <a:t>down</a:t>
            </a:r>
            <a:br>
              <a:rPr lang="en-US" sz="24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514350" indent="-285750">
              <a:spcBef>
                <a:spcPts val="600"/>
              </a:spcBef>
              <a:buFont typeface="Arial" panose="020B0604020202020204" pitchFamily="34" charset="0"/>
              <a:buChar char="•"/>
            </a:pPr>
            <a:r>
              <a:rPr lang="en-US" sz="2400" dirty="0">
                <a:latin typeface="Arial" panose="020B0604020202020204" pitchFamily="34" charset="0"/>
                <a:cs typeface="Arial" panose="020B0604020202020204" pitchFamily="34" charset="0"/>
              </a:rPr>
              <a:t>52% of those who </a:t>
            </a:r>
            <a:r>
              <a:rPr lang="en-US" sz="2400" dirty="0" smtClean="0">
                <a:latin typeface="Arial" panose="020B0604020202020204" pitchFamily="34" charset="0"/>
                <a:cs typeface="Arial" panose="020B0604020202020204" pitchFamily="34" charset="0"/>
              </a:rPr>
              <a:t>DUI-CA </a:t>
            </a:r>
            <a:r>
              <a:rPr lang="en-US" sz="2400" dirty="0">
                <a:latin typeface="Arial" panose="020B0604020202020204" pitchFamily="34" charset="0"/>
                <a:cs typeface="Arial" panose="020B0604020202020204" pitchFamily="34" charset="0"/>
              </a:rPr>
              <a:t>are likely to feel too impaired after drinking and then use cannabis to sober </a:t>
            </a:r>
            <a:r>
              <a:rPr lang="en-US" sz="2400" dirty="0" smtClean="0">
                <a:latin typeface="Arial" panose="020B0604020202020204" pitchFamily="34" charset="0"/>
                <a:cs typeface="Arial" panose="020B0604020202020204" pitchFamily="34" charset="0"/>
              </a:rPr>
              <a:t>up</a:t>
            </a:r>
          </a:p>
          <a:p>
            <a:pPr marL="514350" indent="-285750">
              <a:spcBef>
                <a:spcPts val="600"/>
              </a:spcBef>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28600">
              <a:spcBef>
                <a:spcPts val="600"/>
              </a:spcBef>
            </a:pPr>
            <a:r>
              <a:rPr lang="en-US" sz="2400" dirty="0">
                <a:latin typeface="Arial" panose="020B0604020202020204" pitchFamily="34" charset="0"/>
                <a:cs typeface="Arial" panose="020B0604020202020204" pitchFamily="34" charset="0"/>
              </a:rPr>
              <a:t>Using cannabis after drinking does NOT make it safer to drive.</a:t>
            </a:r>
            <a:r>
              <a:rPr lang="en-US" sz="2400" baseline="30000" dirty="0">
                <a:latin typeface="Arial" panose="020B0604020202020204" pitchFamily="34" charset="0"/>
                <a:cs typeface="Arial" panose="020B0604020202020204" pitchFamily="34" charset="0"/>
              </a:rPr>
              <a:t>1,2,3</a:t>
            </a:r>
            <a:endParaRPr lang="en-US" sz="2400" dirty="0">
              <a:latin typeface="Arial" panose="020B0604020202020204" pitchFamily="34" charset="0"/>
              <a:cs typeface="Arial" panose="020B0604020202020204" pitchFamily="34" charset="0"/>
            </a:endParaRPr>
          </a:p>
          <a:p>
            <a:endParaRPr lang="en-US" sz="2400" dirty="0" smtClean="0"/>
          </a:p>
          <a:p>
            <a:endParaRPr lang="en-US" sz="2400" dirty="0"/>
          </a:p>
        </p:txBody>
      </p:sp>
      <p:sp>
        <p:nvSpPr>
          <p:cNvPr id="9" name="Rectangle 8"/>
          <p:cNvSpPr/>
          <p:nvPr/>
        </p:nvSpPr>
        <p:spPr>
          <a:xfrm>
            <a:off x="77819" y="5962001"/>
            <a:ext cx="8948194" cy="923330"/>
          </a:xfrm>
          <a:prstGeom prst="rect">
            <a:avLst/>
          </a:prstGeom>
        </p:spPr>
        <p:txBody>
          <a:bodyPr wrap="square" anchor="b" anchorCtr="0">
            <a:spAutoFit/>
          </a:bodyPr>
          <a:lstStyle/>
          <a:p>
            <a:pPr marL="228600" indent="-228600">
              <a:buFont typeface="+mj-lt"/>
              <a:buAutoNum type="arabicPeriod"/>
            </a:pPr>
            <a:r>
              <a:rPr lang="en-US" sz="900" dirty="0"/>
              <a:t>National Academies of Sciences, Engineering, and Medicine. 2017. The health effects of cannabis and cannabinoids: The current state of evidence and recommendations for research. Washington, DC: The National Academies Press.</a:t>
            </a:r>
          </a:p>
          <a:p>
            <a:pPr marL="228600" indent="-228600">
              <a:buFont typeface="+mj-lt"/>
              <a:buAutoNum type="arabicPeriod"/>
            </a:pPr>
            <a:r>
              <a:rPr lang="en-US" sz="900" dirty="0" err="1"/>
              <a:t>Elvik</a:t>
            </a:r>
            <a:r>
              <a:rPr lang="en-US" sz="900" dirty="0"/>
              <a:t>, Rune, “Risk of Road Accident Associated with the Use of Drugs: A Systematic Review and Meta-Analysis of Evidence from Epidemiological Studies.” Accident Analysis &amp; Prevention, Vol. 60 (November 2013) pp. 254–67. </a:t>
            </a:r>
          </a:p>
          <a:p>
            <a:pPr marL="228600" indent="-228600">
              <a:buFont typeface="+mj-lt"/>
              <a:buAutoNum type="arabicPeriod"/>
            </a:pPr>
            <a:r>
              <a:rPr lang="en-US" sz="900" dirty="0" err="1"/>
              <a:t>Gadegbeku</a:t>
            </a:r>
            <a:r>
              <a:rPr lang="en-US" sz="900" dirty="0"/>
              <a:t>, </a:t>
            </a:r>
            <a:r>
              <a:rPr lang="en-US" sz="900" dirty="0" err="1"/>
              <a:t>Blandine</a:t>
            </a:r>
            <a:r>
              <a:rPr lang="en-US" sz="900" dirty="0"/>
              <a:t>, Emmanuelle </a:t>
            </a:r>
            <a:r>
              <a:rPr lang="en-US" sz="900" dirty="0" err="1"/>
              <a:t>Amoros</a:t>
            </a:r>
            <a:r>
              <a:rPr lang="en-US" sz="900" dirty="0"/>
              <a:t>, and Bernard </a:t>
            </a:r>
            <a:r>
              <a:rPr lang="en-US" sz="900" dirty="0" err="1"/>
              <a:t>Laumon</a:t>
            </a:r>
            <a:r>
              <a:rPr lang="en-US" sz="900" dirty="0"/>
              <a:t>, “Responsibility Study: Main Illicit Psychoactive Substances among Car Drivers Involved in Fatal Road Crashes.” Annals of Advances in Automotive Medicine. Association for the Advancement of Automotive Medicine. Scientific Conference, Vol. 55 (2011) pp. 293–300.</a:t>
            </a:r>
          </a:p>
        </p:txBody>
      </p:sp>
    </p:spTree>
    <p:extLst>
      <p:ext uri="{BB962C8B-B14F-4D97-AF65-F5344CB8AC3E}">
        <p14:creationId xmlns:p14="http://schemas.microsoft.com/office/powerpoint/2010/main" val="2020387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nvSpPr>
        <p:spPr>
          <a:xfrm>
            <a:off x="391552" y="187092"/>
            <a:ext cx="5678114"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a:ea typeface="+mj-ea"/>
                <a:cs typeface="Arial Black"/>
              </a:rPr>
              <a:t>Overview</a:t>
            </a:r>
          </a:p>
        </p:txBody>
      </p:sp>
      <p:sp>
        <p:nvSpPr>
          <p:cNvPr id="2" name="Rectangle 1"/>
          <p:cNvSpPr/>
          <p:nvPr/>
        </p:nvSpPr>
        <p:spPr>
          <a:xfrm>
            <a:off x="391552" y="1331993"/>
            <a:ext cx="6089930" cy="2554545"/>
          </a:xfrm>
          <a:prstGeom prst="rect">
            <a:avLst/>
          </a:prstGeom>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Target Zero Culture</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Washington’s Current Culture on Driving Under the Influence of Cannabis and Alcohol</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What YOU Can Do</a:t>
            </a:r>
          </a:p>
        </p:txBody>
      </p:sp>
    </p:spTree>
    <p:extLst>
      <p:ext uri="{BB962C8B-B14F-4D97-AF65-F5344CB8AC3E}">
        <p14:creationId xmlns:p14="http://schemas.microsoft.com/office/powerpoint/2010/main" val="35110211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nvSpPr>
        <p:spPr>
          <a:xfrm>
            <a:off x="497741" y="383530"/>
            <a:ext cx="5596293"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Arial Black"/>
                <a:cs typeface="Arial Black"/>
              </a:rPr>
              <a:t>Traffic Safety </a:t>
            </a:r>
            <a:r>
              <a:rPr lang="en-US" sz="3600" dirty="0" smtClean="0">
                <a:latin typeface="Arial Black"/>
                <a:cs typeface="Arial Black"/>
              </a:rPr>
              <a:t>Culture</a:t>
            </a:r>
            <a:endParaRPr lang="en-US" sz="3600" kern="1200" dirty="0">
              <a:latin typeface="Arial Black"/>
              <a:cs typeface="Arial Black"/>
            </a:endParaRPr>
          </a:p>
        </p:txBody>
      </p:sp>
      <p:sp>
        <p:nvSpPr>
          <p:cNvPr id="3" name="Rectangle 2"/>
          <p:cNvSpPr/>
          <p:nvPr/>
        </p:nvSpPr>
        <p:spPr>
          <a:xfrm>
            <a:off x="497741" y="3857266"/>
            <a:ext cx="7897041" cy="2169825"/>
          </a:xfrm>
          <a:prstGeom prst="rect">
            <a:avLst/>
          </a:prstGeom>
        </p:spPr>
        <p:txBody>
          <a:bodyPr wrap="square">
            <a:spAutoFit/>
          </a:bodyPr>
          <a:lstStyle/>
          <a:p>
            <a:pPr marL="228600">
              <a:spcBef>
                <a:spcPts val="600"/>
              </a:spcBef>
            </a:pPr>
            <a:r>
              <a:rPr lang="en-US" sz="2400" dirty="0" smtClean="0">
                <a:latin typeface="Arial" panose="020B0604020202020204" pitchFamily="34" charset="0"/>
                <a:cs typeface="Arial" panose="020B0604020202020204" pitchFamily="34" charset="0"/>
              </a:rPr>
              <a:t>They </a:t>
            </a:r>
            <a:r>
              <a:rPr lang="en-US" sz="2400" dirty="0">
                <a:latin typeface="Arial" panose="020B0604020202020204" pitchFamily="34" charset="0"/>
                <a:cs typeface="Arial" panose="020B0604020202020204" pitchFamily="34" charset="0"/>
              </a:rPr>
              <a:t>do safe things like:</a:t>
            </a:r>
          </a:p>
          <a:p>
            <a:pPr marL="858838" lvl="1" indent="-285750">
              <a:spcBef>
                <a:spcPts val="600"/>
              </a:spcBef>
              <a:buFont typeface="Arial" panose="020B0604020202020204" pitchFamily="34" charset="0"/>
              <a:buChar char="•"/>
            </a:pPr>
            <a:r>
              <a:rPr lang="en-US" sz="2400" dirty="0">
                <a:latin typeface="Arial" panose="020B0604020202020204" pitchFamily="34" charset="0"/>
                <a:cs typeface="Arial" panose="020B0604020202020204" pitchFamily="34" charset="0"/>
              </a:rPr>
              <a:t>Arranging or providing a ride for the person;</a:t>
            </a:r>
          </a:p>
          <a:p>
            <a:pPr marL="858838" lvl="1" indent="-285750">
              <a:spcBef>
                <a:spcPts val="600"/>
              </a:spcBef>
              <a:buFont typeface="Arial" panose="020B0604020202020204" pitchFamily="34" charset="0"/>
              <a:buChar char="•"/>
            </a:pPr>
            <a:r>
              <a:rPr lang="en-US" sz="2400" dirty="0">
                <a:latin typeface="Arial" panose="020B0604020202020204" pitchFamily="34" charset="0"/>
                <a:cs typeface="Arial" panose="020B0604020202020204" pitchFamily="34" charset="0"/>
              </a:rPr>
              <a:t>Arranging for the person to stay where they are; or</a:t>
            </a:r>
          </a:p>
          <a:p>
            <a:pPr marL="858838" lvl="1" indent="-285750">
              <a:spcBef>
                <a:spcPts val="600"/>
              </a:spcBef>
              <a:buFont typeface="Arial" panose="020B0604020202020204" pitchFamily="34" charset="0"/>
              <a:buChar char="•"/>
            </a:pPr>
            <a:r>
              <a:rPr lang="en-US" sz="2400" dirty="0">
                <a:latin typeface="Arial" panose="020B0604020202020204" pitchFamily="34" charset="0"/>
                <a:cs typeface="Arial" panose="020B0604020202020204" pitchFamily="34" charset="0"/>
              </a:rPr>
              <a:t>Engaging someone else to help including being prepared to call 911 if the person drives</a:t>
            </a:r>
          </a:p>
        </p:txBody>
      </p:sp>
      <p:pic>
        <p:nvPicPr>
          <p:cNvPr id="7" name="Picture 6">
            <a:extLst>
              <a:ext uri="{FF2B5EF4-FFF2-40B4-BE49-F238E27FC236}">
                <a16:creationId xmlns:a16="http://schemas.microsoft.com/office/drawing/2014/main" id="{EB15C0A3-DE33-4542-8BFD-86825B8A5F86}"/>
              </a:ext>
            </a:extLst>
          </p:cNvPr>
          <p:cNvPicPr>
            <a:picLocks noChangeAspect="1"/>
          </p:cNvPicPr>
          <p:nvPr/>
        </p:nvPicPr>
        <p:blipFill>
          <a:blip r:embed="rId2"/>
          <a:stretch>
            <a:fillRect/>
          </a:stretch>
        </p:blipFill>
        <p:spPr>
          <a:xfrm>
            <a:off x="731519" y="1448295"/>
            <a:ext cx="1733550" cy="1828800"/>
          </a:xfrm>
          <a:prstGeom prst="rect">
            <a:avLst/>
          </a:prstGeom>
        </p:spPr>
      </p:pic>
      <p:sp>
        <p:nvSpPr>
          <p:cNvPr id="4" name="Rectangle 3"/>
          <p:cNvSpPr/>
          <p:nvPr/>
        </p:nvSpPr>
        <p:spPr>
          <a:xfrm>
            <a:off x="2465069" y="1507380"/>
            <a:ext cx="6248278" cy="1769715"/>
          </a:xfrm>
          <a:prstGeom prst="rect">
            <a:avLst/>
          </a:prstGeom>
        </p:spPr>
        <p:txBody>
          <a:bodyPr wrap="square">
            <a:spAutoFit/>
          </a:bodyPr>
          <a:lstStyle/>
          <a:p>
            <a:pPr marL="228600">
              <a:spcBef>
                <a:spcPts val="600"/>
              </a:spcBef>
            </a:pPr>
            <a:r>
              <a:rPr lang="en-US" sz="3200" b="1" dirty="0" smtClean="0">
                <a:latin typeface="Arial" panose="020B0604020202020204" pitchFamily="34" charset="0"/>
                <a:cs typeface="Arial" panose="020B0604020202020204" pitchFamily="34" charset="0"/>
              </a:rPr>
              <a:t>Bystander Intervention</a:t>
            </a:r>
          </a:p>
          <a:p>
            <a:pPr marL="228600">
              <a:spcBef>
                <a:spcPts val="600"/>
              </a:spcBef>
            </a:pPr>
            <a:r>
              <a:rPr lang="en-US" sz="2400" dirty="0" smtClean="0">
                <a:latin typeface="Arial" panose="020B0604020202020204" pitchFamily="34" charset="0"/>
                <a:cs typeface="Arial" panose="020B0604020202020204" pitchFamily="34" charset="0"/>
              </a:rPr>
              <a:t>Among </a:t>
            </a:r>
            <a:r>
              <a:rPr lang="en-US" sz="2400" dirty="0">
                <a:latin typeface="Arial" panose="020B0604020202020204" pitchFamily="34" charset="0"/>
                <a:cs typeface="Arial" panose="020B0604020202020204" pitchFamily="34" charset="0"/>
              </a:rPr>
              <a:t>adults in Washington in a situation to intervene, most (81%) take steps to prevent someone from driving impaired.</a:t>
            </a:r>
          </a:p>
        </p:txBody>
      </p:sp>
    </p:spTree>
    <p:extLst>
      <p:ext uri="{BB962C8B-B14F-4D97-AF65-F5344CB8AC3E}">
        <p14:creationId xmlns:p14="http://schemas.microsoft.com/office/powerpoint/2010/main" val="15676024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nvSpPr>
        <p:spPr>
          <a:xfrm>
            <a:off x="391552" y="187092"/>
            <a:ext cx="6133134"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Black"/>
                <a:ea typeface="+mj-ea"/>
                <a:cs typeface="Arial Black"/>
              </a:rPr>
              <a:t>What YOU Can </a:t>
            </a:r>
            <a:r>
              <a:rPr kumimoji="0" lang="en-US" sz="3600" b="0" i="0" u="none" strike="noStrike" kern="1200" cap="none" spc="0" normalizeH="0" baseline="0" noProof="0" dirty="0" smtClean="0">
                <a:ln>
                  <a:noFill/>
                </a:ln>
                <a:solidFill>
                  <a:prstClr val="black"/>
                </a:solidFill>
                <a:effectLst/>
                <a:uLnTx/>
                <a:uFillTx/>
                <a:latin typeface="Arial Black"/>
                <a:ea typeface="+mj-ea"/>
                <a:cs typeface="Arial Black"/>
              </a:rPr>
              <a:t>Do!</a:t>
            </a:r>
            <a:endParaRPr kumimoji="0" lang="en-US" sz="3600" b="0" i="0" u="none" strike="noStrike" kern="1200" cap="none" spc="0" normalizeH="0" baseline="0" noProof="0" dirty="0">
              <a:ln>
                <a:noFill/>
              </a:ln>
              <a:solidFill>
                <a:prstClr val="black"/>
              </a:solidFill>
              <a:effectLst/>
              <a:uLnTx/>
              <a:uFillTx/>
              <a:latin typeface="Arial Black"/>
              <a:ea typeface="+mj-ea"/>
              <a:cs typeface="Arial Black"/>
            </a:endParaRPr>
          </a:p>
        </p:txBody>
      </p:sp>
      <p:sp>
        <p:nvSpPr>
          <p:cNvPr id="6" name="Rectangle 5"/>
          <p:cNvSpPr/>
          <p:nvPr/>
        </p:nvSpPr>
        <p:spPr>
          <a:xfrm>
            <a:off x="221570" y="1451820"/>
            <a:ext cx="630311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We CREATE our culture!</a:t>
            </a:r>
          </a:p>
        </p:txBody>
      </p:sp>
      <p:pic>
        <p:nvPicPr>
          <p:cNvPr id="7" name="Picture 6">
            <a:extLst>
              <a:ext uri="{FF2B5EF4-FFF2-40B4-BE49-F238E27FC236}">
                <a16:creationId xmlns:a16="http://schemas.microsoft.com/office/drawing/2014/main" id="{47985E0B-3B9B-433F-ACBA-480BD52B5798}"/>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171081" y="2300749"/>
            <a:ext cx="6406000" cy="2774914"/>
          </a:xfrm>
          <a:prstGeom prst="rect">
            <a:avLst/>
          </a:prstGeom>
        </p:spPr>
      </p:pic>
      <p:sp>
        <p:nvSpPr>
          <p:cNvPr id="9" name="TextBox 8">
            <a:extLst>
              <a:ext uri="{FF2B5EF4-FFF2-40B4-BE49-F238E27FC236}">
                <a16:creationId xmlns:a16="http://schemas.microsoft.com/office/drawing/2014/main" id="{F006286D-840F-49C8-9CEF-0D5D5CE33D84}"/>
              </a:ext>
            </a:extLst>
          </p:cNvPr>
          <p:cNvSpPr txBox="1"/>
          <p:nvPr/>
        </p:nvSpPr>
        <p:spPr>
          <a:xfrm>
            <a:off x="600128" y="6434885"/>
            <a:ext cx="5205743" cy="230832"/>
          </a:xfrm>
          <a:prstGeom prst="rect">
            <a:avLst/>
          </a:prstGeom>
          <a:noFill/>
        </p:spPr>
        <p:txBody>
          <a:bodyPr wrap="square" rtlCol="0">
            <a:spAutoFit/>
          </a:bodyPr>
          <a:lstStyle/>
          <a:p>
            <a:pPr algn="ctr"/>
            <a:r>
              <a:rPr lang="en-US" sz="900" dirty="0">
                <a:hlinkClick r:id="rId4" tooltip="http://gingerbreadcastlelibrary.com/culture/"/>
              </a:rPr>
              <a:t>This Photo</a:t>
            </a:r>
            <a:r>
              <a:rPr lang="en-US" sz="900" dirty="0"/>
              <a:t> by Unknown Author is licensed under </a:t>
            </a:r>
            <a:r>
              <a:rPr lang="en-US" sz="900" dirty="0">
                <a:hlinkClick r:id="rId5" tooltip="https://creativecommons.org/licenses/by-nc-sa/3.0/"/>
              </a:rPr>
              <a:t>CC BY-SA-NC</a:t>
            </a:r>
            <a:endParaRPr lang="en-US" sz="900" dirty="0"/>
          </a:p>
        </p:txBody>
      </p:sp>
      <p:sp>
        <p:nvSpPr>
          <p:cNvPr id="5" name="Title 4"/>
          <p:cNvSpPr>
            <a:spLocks noGrp="1"/>
          </p:cNvSpPr>
          <p:nvPr>
            <p:ph type="title"/>
          </p:nvPr>
        </p:nvSpPr>
        <p:spPr/>
        <p:txBody>
          <a:bodyPr/>
          <a:lstStyle/>
          <a:p>
            <a:endParaRPr lang="en-US"/>
          </a:p>
        </p:txBody>
      </p:sp>
      <p:sp>
        <p:nvSpPr>
          <p:cNvPr id="8" name="Text Placeholder 7"/>
          <p:cNvSpPr>
            <a:spLocks noGrp="1"/>
          </p:cNvSpPr>
          <p:nvPr>
            <p:ph type="body" idx="1"/>
          </p:nvPr>
        </p:nvSpPr>
        <p:spPr/>
        <p:txBody>
          <a:bodyPr/>
          <a:lstStyle/>
          <a:p>
            <a:endParaRPr lang="en-US"/>
          </a:p>
        </p:txBody>
      </p:sp>
    </p:spTree>
    <p:extLst>
      <p:ext uri="{BB962C8B-B14F-4D97-AF65-F5344CB8AC3E}">
        <p14:creationId xmlns:p14="http://schemas.microsoft.com/office/powerpoint/2010/main" val="354379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375" t="-7707" r="-1114" b="7429"/>
          <a:stretch/>
        </p:blipFill>
        <p:spPr>
          <a:xfrm>
            <a:off x="5344815" y="584036"/>
            <a:ext cx="3843430" cy="6371303"/>
          </a:xfrm>
          <a:prstGeom prst="rect">
            <a:avLst/>
          </a:prstGeom>
        </p:spPr>
      </p:pic>
      <p:sp>
        <p:nvSpPr>
          <p:cNvPr id="3" name="Rectangle 2"/>
          <p:cNvSpPr/>
          <p:nvPr/>
        </p:nvSpPr>
        <p:spPr>
          <a:xfrm>
            <a:off x="247258" y="371348"/>
            <a:ext cx="7044345" cy="646331"/>
          </a:xfrm>
          <a:prstGeom prst="rect">
            <a:avLst/>
          </a:prstGeom>
        </p:spPr>
        <p:txBody>
          <a:bodyPr wrap="square">
            <a:spAutoFit/>
          </a:bodyPr>
          <a:lstStyle/>
          <a:p>
            <a:pPr lvl="0" defTabSz="457200">
              <a:spcBef>
                <a:spcPct val="0"/>
              </a:spcBef>
              <a:defRPr/>
            </a:pPr>
            <a:r>
              <a:rPr lang="en-US" sz="3600" dirty="0">
                <a:solidFill>
                  <a:prstClr val="black"/>
                </a:solidFill>
                <a:latin typeface="Arial Black"/>
                <a:cs typeface="Arial Black"/>
              </a:rPr>
              <a:t>What YOU Can </a:t>
            </a:r>
            <a:r>
              <a:rPr lang="en-US" sz="3600" dirty="0" smtClean="0">
                <a:solidFill>
                  <a:prstClr val="black"/>
                </a:solidFill>
                <a:latin typeface="Arial Black"/>
                <a:cs typeface="Arial Black"/>
              </a:rPr>
              <a:t>Do!</a:t>
            </a:r>
            <a:endParaRPr lang="en-US" sz="3600" dirty="0">
              <a:solidFill>
                <a:prstClr val="black"/>
              </a:solidFill>
              <a:latin typeface="Arial Black"/>
              <a:cs typeface="Arial Black"/>
            </a:endParaRPr>
          </a:p>
        </p:txBody>
      </p:sp>
      <p:sp>
        <p:nvSpPr>
          <p:cNvPr id="4" name="Rectangle 3"/>
          <p:cNvSpPr/>
          <p:nvPr/>
        </p:nvSpPr>
        <p:spPr>
          <a:xfrm>
            <a:off x="510293" y="1426667"/>
            <a:ext cx="4864019" cy="3693319"/>
          </a:xfrm>
          <a:prstGeom prst="rect">
            <a:avLst/>
          </a:prstGeom>
        </p:spPr>
        <p:txBody>
          <a:bodyPr wrap="square">
            <a:spAutoFit/>
          </a:bodyPr>
          <a:lstStyle/>
          <a:p>
            <a:r>
              <a:rPr lang="en-US" sz="2400" b="1" dirty="0"/>
              <a:t>Share and discuss these results.</a:t>
            </a:r>
          </a:p>
          <a:p>
            <a:pPr marL="514350" indent="-285750">
              <a:spcBef>
                <a:spcPts val="600"/>
              </a:spcBef>
              <a:buFont typeface="Arial" panose="020B0604020202020204" pitchFamily="34" charset="0"/>
              <a:buChar char="•"/>
            </a:pPr>
            <a:r>
              <a:rPr lang="en-US" sz="2000" dirty="0"/>
              <a:t>Leverage the existing positive shared values, attitudes, and beliefs</a:t>
            </a:r>
          </a:p>
          <a:p>
            <a:pPr marL="514350" indent="-285750">
              <a:spcBef>
                <a:spcPts val="600"/>
              </a:spcBef>
              <a:buFont typeface="Arial" panose="020B0604020202020204" pitchFamily="34" charset="0"/>
              <a:buChar char="•"/>
            </a:pPr>
            <a:r>
              <a:rPr lang="en-US" sz="2000" dirty="0"/>
              <a:t>Correct misperceptions</a:t>
            </a:r>
          </a:p>
          <a:p>
            <a:pPr marL="801688" lvl="1" indent="-285750">
              <a:spcBef>
                <a:spcPts val="600"/>
              </a:spcBef>
              <a:buFont typeface="Arial" panose="020B0604020202020204" pitchFamily="34" charset="0"/>
              <a:buChar char="•"/>
            </a:pPr>
            <a:r>
              <a:rPr lang="en-US" sz="2000" dirty="0"/>
              <a:t>DUICA is NOT safe</a:t>
            </a:r>
          </a:p>
          <a:p>
            <a:pPr marL="801688" lvl="1" indent="-285750">
              <a:spcBef>
                <a:spcPts val="600"/>
              </a:spcBef>
              <a:buFont typeface="Arial" panose="020B0604020202020204" pitchFamily="34" charset="0"/>
              <a:buChar char="•"/>
            </a:pPr>
            <a:r>
              <a:rPr lang="en-US" sz="2000" dirty="0"/>
              <a:t>Most people believe DUICA is unacceptable</a:t>
            </a:r>
          </a:p>
          <a:p>
            <a:pPr marL="801688" lvl="1" indent="-285750">
              <a:spcBef>
                <a:spcPts val="600"/>
              </a:spcBef>
              <a:buFont typeface="Arial" panose="020B0604020202020204" pitchFamily="34" charset="0"/>
              <a:buChar char="•"/>
            </a:pPr>
            <a:r>
              <a:rPr lang="en-US" sz="2000" dirty="0"/>
              <a:t>Most people do NOT DUICA</a:t>
            </a:r>
          </a:p>
          <a:p>
            <a:pPr marL="801688" lvl="1" indent="-285750">
              <a:spcBef>
                <a:spcPts val="600"/>
              </a:spcBef>
              <a:buFont typeface="Arial" panose="020B0604020202020204" pitchFamily="34" charset="0"/>
              <a:buChar char="•"/>
            </a:pPr>
            <a:r>
              <a:rPr lang="en-US" sz="2000" dirty="0"/>
              <a:t>Using cannabis after drinking does NOT make it safer to drive</a:t>
            </a:r>
          </a:p>
        </p:txBody>
      </p:sp>
    </p:spTree>
    <p:extLst>
      <p:ext uri="{BB962C8B-B14F-4D97-AF65-F5344CB8AC3E}">
        <p14:creationId xmlns:p14="http://schemas.microsoft.com/office/powerpoint/2010/main" val="32651260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7258" y="371348"/>
            <a:ext cx="7044345" cy="646331"/>
          </a:xfrm>
          <a:prstGeom prst="rect">
            <a:avLst/>
          </a:prstGeom>
        </p:spPr>
        <p:txBody>
          <a:bodyPr wrap="square">
            <a:spAutoFit/>
          </a:bodyPr>
          <a:lstStyle/>
          <a:p>
            <a:pPr lvl="0" defTabSz="457200">
              <a:spcBef>
                <a:spcPct val="0"/>
              </a:spcBef>
              <a:defRPr/>
            </a:pPr>
            <a:r>
              <a:rPr lang="en-US" sz="3600" dirty="0">
                <a:solidFill>
                  <a:prstClr val="black"/>
                </a:solidFill>
                <a:latin typeface="Arial Black"/>
                <a:cs typeface="Arial Black"/>
              </a:rPr>
              <a:t>What YOU Can </a:t>
            </a:r>
            <a:r>
              <a:rPr lang="en-US" sz="3600" dirty="0" smtClean="0">
                <a:solidFill>
                  <a:prstClr val="black"/>
                </a:solidFill>
                <a:latin typeface="Arial Black"/>
                <a:cs typeface="Arial Black"/>
              </a:rPr>
              <a:t>Do!</a:t>
            </a:r>
            <a:endParaRPr lang="en-US" sz="3600" dirty="0">
              <a:solidFill>
                <a:prstClr val="black"/>
              </a:solidFill>
              <a:latin typeface="Arial Black"/>
              <a:cs typeface="Arial Black"/>
            </a:endParaRPr>
          </a:p>
        </p:txBody>
      </p:sp>
      <p:sp>
        <p:nvSpPr>
          <p:cNvPr id="2" name="Rectangle 1"/>
          <p:cNvSpPr/>
          <p:nvPr/>
        </p:nvSpPr>
        <p:spPr>
          <a:xfrm>
            <a:off x="247257" y="1311007"/>
            <a:ext cx="8206518" cy="4570482"/>
          </a:xfrm>
          <a:prstGeom prst="rect">
            <a:avLst/>
          </a:prstGeom>
        </p:spPr>
        <p:txBody>
          <a:bodyPr wrap="square">
            <a:spAutoFit/>
          </a:bodyPr>
          <a:lstStyle/>
          <a:p>
            <a:r>
              <a:rPr lang="en-US" sz="2400" b="1" dirty="0" smtClean="0">
                <a:latin typeface="Arial" panose="020B0604020202020204" pitchFamily="34" charset="0"/>
                <a:cs typeface="Arial" panose="020B0604020202020204" pitchFamily="34" charset="0"/>
              </a:rPr>
              <a:t>Integrate </a:t>
            </a:r>
            <a:r>
              <a:rPr lang="en-US" sz="2400" b="1" dirty="0">
                <a:latin typeface="Arial" panose="020B0604020202020204" pitchFamily="34" charset="0"/>
                <a:cs typeface="Arial" panose="020B0604020202020204" pitchFamily="34" charset="0"/>
              </a:rPr>
              <a:t>accurate information into existing programs, strategies, and communications</a:t>
            </a:r>
            <a:r>
              <a:rPr lang="en-US" sz="2400" b="1" dirty="0" smtClean="0">
                <a:latin typeface="Arial" panose="020B0604020202020204" pitchFamily="34" charset="0"/>
                <a:cs typeface="Arial" panose="020B0604020202020204" pitchFamily="34" charset="0"/>
              </a:rPr>
              <a:t>.</a:t>
            </a:r>
          </a:p>
          <a:p>
            <a:endParaRPr lang="en-US" sz="2400" b="1" dirty="0">
              <a:latin typeface="Arial" panose="020B0604020202020204" pitchFamily="34" charset="0"/>
              <a:cs typeface="Arial" panose="020B0604020202020204" pitchFamily="34" charset="0"/>
            </a:endParaRPr>
          </a:p>
          <a:p>
            <a:pPr marL="5143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Clearly establish the existing positive shared values, attitudes, and beliefs</a:t>
            </a:r>
            <a:r>
              <a:rPr lang="en-US" sz="2000" dirty="0" smtClean="0">
                <a:latin typeface="Arial" panose="020B0604020202020204" pitchFamily="34" charset="0"/>
                <a:cs typeface="Arial" panose="020B0604020202020204" pitchFamily="34" charset="0"/>
              </a:rPr>
              <a:t>.</a:t>
            </a:r>
          </a:p>
          <a:p>
            <a:pPr marL="514350" indent="-285750">
              <a:spcBef>
                <a:spcPts val="600"/>
              </a:spcBef>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5143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Correct </a:t>
            </a:r>
            <a:r>
              <a:rPr lang="en-US" sz="2000" dirty="0" smtClean="0">
                <a:latin typeface="Arial" panose="020B0604020202020204" pitchFamily="34" charset="0"/>
                <a:cs typeface="Arial" panose="020B0604020202020204" pitchFamily="34" charset="0"/>
              </a:rPr>
              <a:t>misperceptions</a:t>
            </a:r>
            <a:endParaRPr lang="en-US" sz="2000" dirty="0">
              <a:latin typeface="Arial" panose="020B0604020202020204" pitchFamily="34" charset="0"/>
              <a:cs typeface="Arial" panose="020B0604020202020204" pitchFamily="34" charset="0"/>
            </a:endParaRPr>
          </a:p>
          <a:p>
            <a:pPr marL="801688" lvl="1"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DUICA is NOT safe</a:t>
            </a:r>
          </a:p>
          <a:p>
            <a:pPr marL="801688" lvl="1"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Most people believe DUICA is unacceptable</a:t>
            </a:r>
          </a:p>
          <a:p>
            <a:pPr marL="801688" lvl="1"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Most people do NOT DUICA</a:t>
            </a:r>
          </a:p>
          <a:p>
            <a:pPr marL="801688" lvl="1"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Using cannabis after drinking does NOT make it safer to drive</a:t>
            </a:r>
          </a:p>
          <a:p>
            <a:endParaRPr lang="en-US" sz="2400" b="1" dirty="0"/>
          </a:p>
        </p:txBody>
      </p:sp>
    </p:spTree>
    <p:extLst>
      <p:ext uri="{BB962C8B-B14F-4D97-AF65-F5344CB8AC3E}">
        <p14:creationId xmlns:p14="http://schemas.microsoft.com/office/powerpoint/2010/main" val="16310730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7258" y="371348"/>
            <a:ext cx="7044345" cy="646331"/>
          </a:xfrm>
          <a:prstGeom prst="rect">
            <a:avLst/>
          </a:prstGeom>
        </p:spPr>
        <p:txBody>
          <a:bodyPr wrap="square">
            <a:spAutoFit/>
          </a:bodyPr>
          <a:lstStyle/>
          <a:p>
            <a:pPr lvl="0" defTabSz="457200">
              <a:spcBef>
                <a:spcPct val="0"/>
              </a:spcBef>
              <a:defRPr/>
            </a:pPr>
            <a:r>
              <a:rPr lang="en-US" sz="3600" dirty="0">
                <a:solidFill>
                  <a:prstClr val="black"/>
                </a:solidFill>
                <a:latin typeface="Arial Black"/>
                <a:cs typeface="Arial Black"/>
              </a:rPr>
              <a:t>What YOU Can </a:t>
            </a:r>
            <a:r>
              <a:rPr lang="en-US" sz="3600" dirty="0" smtClean="0">
                <a:solidFill>
                  <a:prstClr val="black"/>
                </a:solidFill>
                <a:latin typeface="Arial Black"/>
                <a:cs typeface="Arial Black"/>
              </a:rPr>
              <a:t>Do!</a:t>
            </a:r>
            <a:endParaRPr lang="en-US" sz="3600" dirty="0">
              <a:solidFill>
                <a:prstClr val="black"/>
              </a:solidFill>
              <a:latin typeface="Arial Black"/>
              <a:cs typeface="Arial Black"/>
            </a:endParaRPr>
          </a:p>
        </p:txBody>
      </p:sp>
      <p:sp>
        <p:nvSpPr>
          <p:cNvPr id="4" name="Rectangle 3"/>
          <p:cNvSpPr/>
          <p:nvPr/>
        </p:nvSpPr>
        <p:spPr>
          <a:xfrm>
            <a:off x="293116" y="1109757"/>
            <a:ext cx="8367138" cy="6093976"/>
          </a:xfrm>
          <a:prstGeom prst="rect">
            <a:avLst/>
          </a:prstGeom>
        </p:spPr>
        <p:txBody>
          <a:bodyPr wrap="square">
            <a:spAutoFit/>
          </a:bodyPr>
          <a:lstStyle/>
          <a:p>
            <a:r>
              <a:rPr lang="en-US" sz="2400" b="1" dirty="0" smtClean="0">
                <a:latin typeface="Arial" panose="020B0604020202020204" pitchFamily="34" charset="0"/>
                <a:cs typeface="Arial" panose="020B0604020202020204" pitchFamily="34" charset="0"/>
              </a:rPr>
              <a:t>Grow </a:t>
            </a:r>
            <a:r>
              <a:rPr lang="en-US" sz="2400" b="1" dirty="0">
                <a:latin typeface="Arial" panose="020B0604020202020204" pitchFamily="34" charset="0"/>
                <a:cs typeface="Arial" panose="020B0604020202020204" pitchFamily="34" charset="0"/>
              </a:rPr>
              <a:t>bystander engagement to prevent </a:t>
            </a:r>
            <a:r>
              <a:rPr lang="en-US" sz="2400" b="1" dirty="0" smtClean="0">
                <a:latin typeface="Arial" panose="020B0604020202020204" pitchFamily="34" charset="0"/>
                <a:cs typeface="Arial" panose="020B0604020202020204" pitchFamily="34" charset="0"/>
              </a:rPr>
              <a:t/>
            </a:r>
            <a:br>
              <a:rPr lang="en-US" sz="2400" b="1"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impaired </a:t>
            </a:r>
            <a:r>
              <a:rPr lang="en-US" sz="2400" b="1" dirty="0">
                <a:latin typeface="Arial" panose="020B0604020202020204" pitchFamily="34" charset="0"/>
                <a:cs typeface="Arial" panose="020B0604020202020204" pitchFamily="34" charset="0"/>
              </a:rPr>
              <a:t>driving</a:t>
            </a:r>
            <a:r>
              <a:rPr lang="en-US" sz="2400" b="1" dirty="0" smtClean="0">
                <a:latin typeface="Arial" panose="020B0604020202020204" pitchFamily="34" charset="0"/>
                <a:cs typeface="Arial" panose="020B0604020202020204" pitchFamily="34" charset="0"/>
              </a:rPr>
              <a:t>.</a:t>
            </a:r>
          </a:p>
          <a:p>
            <a:endParaRPr lang="en-US" sz="2400" b="1" dirty="0">
              <a:latin typeface="Arial" panose="020B0604020202020204" pitchFamily="34" charset="0"/>
              <a:cs typeface="Arial" panose="020B0604020202020204" pitchFamily="34" charset="0"/>
            </a:endParaRPr>
          </a:p>
          <a:p>
            <a:pPr marL="228600">
              <a:spcBef>
                <a:spcPts val="600"/>
              </a:spcBef>
            </a:pPr>
            <a:r>
              <a:rPr lang="en-US" sz="2400" dirty="0">
                <a:latin typeface="Arial" panose="020B0604020202020204" pitchFamily="34" charset="0"/>
                <a:cs typeface="Arial" panose="020B0604020202020204" pitchFamily="34" charset="0"/>
              </a:rPr>
              <a:t>Integrate SAFE bystander engagement practices into existing programs, strategies, and communications</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801688" lvl="1" indent="-285750">
              <a:spcBef>
                <a:spcPts val="600"/>
              </a:spcBef>
              <a:buFont typeface="Arial" panose="020B0604020202020204" pitchFamily="34" charset="0"/>
              <a:buChar char="•"/>
            </a:pPr>
            <a:r>
              <a:rPr lang="en-US" sz="2400" dirty="0">
                <a:latin typeface="Arial" panose="020B0604020202020204" pitchFamily="34" charset="0"/>
                <a:cs typeface="Arial" panose="020B0604020202020204" pitchFamily="34" charset="0"/>
              </a:rPr>
              <a:t>Do NOT promote disabling vehicles, allowing impaired people to walk, or the use of physical intervention</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801688" lvl="1" indent="-285750">
              <a:spcBef>
                <a:spcPts val="600"/>
              </a:spcBef>
              <a:buFont typeface="Arial" panose="020B0604020202020204" pitchFamily="34" charset="0"/>
              <a:buChar char="•"/>
            </a:pPr>
            <a:r>
              <a:rPr lang="en-US" sz="2400" dirty="0">
                <a:latin typeface="Arial" panose="020B0604020202020204" pitchFamily="34" charset="0"/>
                <a:cs typeface="Arial" panose="020B0604020202020204" pitchFamily="34" charset="0"/>
              </a:rPr>
              <a:t>Do promote safe strategies like:</a:t>
            </a:r>
          </a:p>
          <a:p>
            <a:pPr marL="1258888" lvl="2" indent="-285750">
              <a:spcBef>
                <a:spcPts val="600"/>
              </a:spcBef>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arranging or providing a ride for the person;</a:t>
            </a:r>
            <a:endParaRPr lang="en-US" sz="2400" dirty="0">
              <a:latin typeface="Arial" panose="020B0604020202020204" pitchFamily="34" charset="0"/>
              <a:cs typeface="Arial" panose="020B0604020202020204" pitchFamily="34" charset="0"/>
            </a:endParaRPr>
          </a:p>
          <a:p>
            <a:pPr marL="1258888" lvl="2" indent="-285750">
              <a:spcBef>
                <a:spcPts val="600"/>
              </a:spcBef>
              <a:buFont typeface="Arial" panose="020B0604020202020204" pitchFamily="34" charset="0"/>
              <a:buChar char="•"/>
            </a:pPr>
            <a:r>
              <a:rPr lang="en-US" sz="2400" dirty="0">
                <a:latin typeface="Arial" panose="020B0604020202020204" pitchFamily="34" charset="0"/>
                <a:cs typeface="Arial" panose="020B0604020202020204" pitchFamily="34" charset="0"/>
              </a:rPr>
              <a:t>having the person stay where they are; or</a:t>
            </a:r>
          </a:p>
          <a:p>
            <a:pPr marL="1258888" lvl="2" indent="-285750">
              <a:spcBef>
                <a:spcPts val="600"/>
              </a:spcBef>
              <a:buFont typeface="Arial" panose="020B0604020202020204" pitchFamily="34" charset="0"/>
              <a:buChar char="•"/>
            </a:pPr>
            <a:r>
              <a:rPr lang="en-US" sz="2400" dirty="0">
                <a:latin typeface="Arial" panose="020B0604020202020204" pitchFamily="34" charset="0"/>
                <a:cs typeface="Arial" panose="020B0604020202020204" pitchFamily="34" charset="0"/>
              </a:rPr>
              <a:t>engaging others to help (including 911 if the person drives).</a:t>
            </a:r>
          </a:p>
          <a:p>
            <a:endParaRPr lang="en-US" sz="2400" b="1" dirty="0"/>
          </a:p>
        </p:txBody>
      </p:sp>
    </p:spTree>
    <p:extLst>
      <p:ext uri="{BB962C8B-B14F-4D97-AF65-F5344CB8AC3E}">
        <p14:creationId xmlns:p14="http://schemas.microsoft.com/office/powerpoint/2010/main" val="32483807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nvSpPr>
        <p:spPr>
          <a:xfrm>
            <a:off x="391552" y="187092"/>
            <a:ext cx="5678114" cy="59991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Arial Black"/>
                <a:cs typeface="Arial Black"/>
              </a:rPr>
              <a:t>Questions or Comments</a:t>
            </a:r>
          </a:p>
        </p:txBody>
      </p:sp>
      <p:pic>
        <p:nvPicPr>
          <p:cNvPr id="6" name="Picture 5"/>
          <p:cNvPicPr>
            <a:picLocks noChangeAspect="1"/>
          </p:cNvPicPr>
          <p:nvPr/>
        </p:nvPicPr>
        <p:blipFill>
          <a:blip r:embed="rId3"/>
          <a:stretch>
            <a:fillRect/>
          </a:stretch>
        </p:blipFill>
        <p:spPr>
          <a:xfrm>
            <a:off x="2007639" y="1425191"/>
            <a:ext cx="1834154" cy="3709517"/>
          </a:xfrm>
          <a:prstGeom prst="rect">
            <a:avLst/>
          </a:prstGeom>
        </p:spPr>
      </p:pic>
      <p:pic>
        <p:nvPicPr>
          <p:cNvPr id="7" name="Picture 6"/>
          <p:cNvPicPr>
            <a:picLocks noChangeAspect="1"/>
          </p:cNvPicPr>
          <p:nvPr/>
        </p:nvPicPr>
        <p:blipFill>
          <a:blip r:embed="rId4"/>
          <a:stretch>
            <a:fillRect/>
          </a:stretch>
        </p:blipFill>
        <p:spPr>
          <a:xfrm rot="451188">
            <a:off x="1119641" y="1543600"/>
            <a:ext cx="556034" cy="1488207"/>
          </a:xfrm>
          <a:prstGeom prst="rect">
            <a:avLst/>
          </a:prstGeom>
        </p:spPr>
      </p:pic>
      <p:pic>
        <p:nvPicPr>
          <p:cNvPr id="8" name="Picture 7"/>
          <p:cNvPicPr>
            <a:picLocks noChangeAspect="1"/>
          </p:cNvPicPr>
          <p:nvPr/>
        </p:nvPicPr>
        <p:blipFill>
          <a:blip r:embed="rId4"/>
          <a:stretch>
            <a:fillRect/>
          </a:stretch>
        </p:blipFill>
        <p:spPr>
          <a:xfrm rot="20691016">
            <a:off x="999171" y="3313990"/>
            <a:ext cx="556034" cy="1488207"/>
          </a:xfrm>
          <a:prstGeom prst="rect">
            <a:avLst/>
          </a:prstGeom>
        </p:spPr>
      </p:pic>
      <p:pic>
        <p:nvPicPr>
          <p:cNvPr id="9" name="Picture 8"/>
          <p:cNvPicPr>
            <a:picLocks noChangeAspect="1"/>
          </p:cNvPicPr>
          <p:nvPr/>
        </p:nvPicPr>
        <p:blipFill>
          <a:blip r:embed="rId4"/>
          <a:stretch>
            <a:fillRect/>
          </a:stretch>
        </p:blipFill>
        <p:spPr>
          <a:xfrm rot="605812">
            <a:off x="3665339" y="2951645"/>
            <a:ext cx="556034" cy="1488207"/>
          </a:xfrm>
          <a:prstGeom prst="rect">
            <a:avLst/>
          </a:prstGeom>
        </p:spPr>
      </p:pic>
      <p:pic>
        <p:nvPicPr>
          <p:cNvPr id="10" name="Picture 9"/>
          <p:cNvPicPr>
            <a:picLocks noChangeAspect="1"/>
          </p:cNvPicPr>
          <p:nvPr/>
        </p:nvPicPr>
        <p:blipFill>
          <a:blip r:embed="rId4"/>
          <a:stretch>
            <a:fillRect/>
          </a:stretch>
        </p:blipFill>
        <p:spPr>
          <a:xfrm rot="20487712">
            <a:off x="4063944" y="967862"/>
            <a:ext cx="556034" cy="1488207"/>
          </a:xfrm>
          <a:prstGeom prst="rect">
            <a:avLst/>
          </a:prstGeom>
        </p:spPr>
      </p:pic>
      <p:pic>
        <p:nvPicPr>
          <p:cNvPr id="11" name="Picture 10"/>
          <p:cNvPicPr>
            <a:picLocks noChangeAspect="1"/>
          </p:cNvPicPr>
          <p:nvPr/>
        </p:nvPicPr>
        <p:blipFill>
          <a:blip r:embed="rId4"/>
          <a:stretch>
            <a:fillRect/>
          </a:stretch>
        </p:blipFill>
        <p:spPr>
          <a:xfrm>
            <a:off x="4572176" y="2170325"/>
            <a:ext cx="556034" cy="1488207"/>
          </a:xfrm>
          <a:prstGeom prst="rect">
            <a:avLst/>
          </a:prstGeom>
        </p:spPr>
      </p:pic>
      <p:pic>
        <p:nvPicPr>
          <p:cNvPr id="12" name="Picture 11"/>
          <p:cNvPicPr>
            <a:picLocks noChangeAspect="1"/>
          </p:cNvPicPr>
          <p:nvPr/>
        </p:nvPicPr>
        <p:blipFill>
          <a:blip r:embed="rId4"/>
          <a:stretch>
            <a:fillRect/>
          </a:stretch>
        </p:blipFill>
        <p:spPr>
          <a:xfrm>
            <a:off x="4212786" y="4116891"/>
            <a:ext cx="556034" cy="1488207"/>
          </a:xfrm>
          <a:prstGeom prst="rect">
            <a:avLst/>
          </a:prstGeom>
        </p:spPr>
      </p:pic>
      <p:pic>
        <p:nvPicPr>
          <p:cNvPr id="13" name="Picture 12"/>
          <p:cNvPicPr>
            <a:picLocks noChangeAspect="1"/>
          </p:cNvPicPr>
          <p:nvPr/>
        </p:nvPicPr>
        <p:blipFill>
          <a:blip r:embed="rId4"/>
          <a:stretch>
            <a:fillRect/>
          </a:stretch>
        </p:blipFill>
        <p:spPr>
          <a:xfrm>
            <a:off x="1641216" y="4390604"/>
            <a:ext cx="556034" cy="1488207"/>
          </a:xfrm>
          <a:prstGeom prst="rect">
            <a:avLst/>
          </a:prstGeom>
        </p:spPr>
      </p:pic>
      <p:pic>
        <p:nvPicPr>
          <p:cNvPr id="14" name="Picture 13"/>
          <p:cNvPicPr>
            <a:picLocks noChangeAspect="1"/>
          </p:cNvPicPr>
          <p:nvPr/>
        </p:nvPicPr>
        <p:blipFill>
          <a:blip r:embed="rId4"/>
          <a:stretch>
            <a:fillRect/>
          </a:stretch>
        </p:blipFill>
        <p:spPr>
          <a:xfrm>
            <a:off x="1696742" y="2397993"/>
            <a:ext cx="556034" cy="1488207"/>
          </a:xfrm>
          <a:prstGeom prst="rect">
            <a:avLst/>
          </a:prstGeom>
        </p:spPr>
      </p:pic>
    </p:spTree>
    <p:extLst>
      <p:ext uri="{BB962C8B-B14F-4D97-AF65-F5344CB8AC3E}">
        <p14:creationId xmlns:p14="http://schemas.microsoft.com/office/powerpoint/2010/main" val="71008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85563" y="3909035"/>
            <a:ext cx="5312620" cy="144655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595959"/>
                </a:solidFill>
                <a:effectLst/>
                <a:uLnTx/>
                <a:uFillTx/>
                <a:latin typeface="Arial"/>
                <a:ea typeface="+mn-ea"/>
                <a:cs typeface="+mn-cs"/>
              </a:rPr>
              <a:t>Name</a:t>
            </a:r>
            <a:endParaRPr kumimoji="0" lang="en-US" sz="2800" b="0" i="0" u="none" strike="noStrike" kern="1200" cap="none" spc="0" normalizeH="0" baseline="0" noProof="0" dirty="0" smtClean="0">
              <a:ln>
                <a:noFill/>
              </a:ln>
              <a:solidFill>
                <a:srgbClr val="595959"/>
              </a:solidFill>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9595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595959"/>
                </a:solidFill>
                <a:effectLst/>
                <a:uLnTx/>
                <a:uFillTx/>
                <a:latin typeface="Arial"/>
                <a:ea typeface="+mn-ea"/>
                <a:cs typeface="+mn-cs"/>
              </a:rPr>
              <a:t>Title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solidFill>
                  <a:srgbClr val="595959"/>
                </a:solidFill>
                <a:latin typeface="Arial"/>
              </a:rPr>
              <a:t>Contact Information</a:t>
            </a:r>
            <a:endParaRPr kumimoji="0" lang="en-US" sz="2000" b="0" i="0" u="none" strike="noStrike" kern="1200" cap="none" spc="0" normalizeH="0" baseline="0" noProof="0" dirty="0" smtClean="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433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362" r="5495" b="96"/>
          <a:stretch/>
        </p:blipFill>
        <p:spPr>
          <a:xfrm>
            <a:off x="0" y="0"/>
            <a:ext cx="9144000" cy="6858000"/>
          </a:xfrm>
          <a:prstGeom prst="rect">
            <a:avLst/>
          </a:prstGeom>
        </p:spPr>
      </p:pic>
      <p:sp>
        <p:nvSpPr>
          <p:cNvPr id="4" name="Rectangle 3"/>
          <p:cNvSpPr/>
          <p:nvPr/>
        </p:nvSpPr>
        <p:spPr>
          <a:xfrm>
            <a:off x="645880" y="230868"/>
            <a:ext cx="6628780" cy="769441"/>
          </a:xfrm>
          <a:prstGeom prst="rect">
            <a:avLst/>
          </a:prstGeom>
        </p:spPr>
        <p:txBody>
          <a:bodyPr wrap="square">
            <a:spAutoFit/>
          </a:bodyPr>
          <a:lstStyle/>
          <a:p>
            <a:r>
              <a:rPr lang="en-US" sz="4400" b="1" dirty="0" smtClean="0">
                <a:latin typeface="Arial Black" panose="020B0A04020102020204" pitchFamily="34" charset="0"/>
                <a:cs typeface="Arial" panose="020B0604020202020204" pitchFamily="34" charset="0"/>
              </a:rPr>
              <a:t>What is Culture?</a:t>
            </a:r>
            <a:endParaRPr lang="en-US" sz="4400"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555163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057" b="19428"/>
          <a:stretch/>
        </p:blipFill>
        <p:spPr>
          <a:xfrm>
            <a:off x="0" y="2406937"/>
            <a:ext cx="9144000" cy="4542503"/>
          </a:xfrm>
          <a:prstGeom prst="rect">
            <a:avLst/>
          </a:prstGeom>
        </p:spPr>
      </p:pic>
      <p:sp>
        <p:nvSpPr>
          <p:cNvPr id="4" name="Title 3">
            <a:extLst>
              <a:ext uri="{FF2B5EF4-FFF2-40B4-BE49-F238E27FC236}">
                <a16:creationId xmlns:a16="http://schemas.microsoft.com/office/drawing/2014/main" id="{79A2568E-6232-4D7A-909C-6FD5693456B4}"/>
              </a:ext>
            </a:extLst>
          </p:cNvPr>
          <p:cNvSpPr>
            <a:spLocks noGrp="1"/>
          </p:cNvSpPr>
          <p:nvPr>
            <p:ph type="title" idx="4294967295"/>
          </p:nvPr>
        </p:nvSpPr>
        <p:spPr>
          <a:xfrm>
            <a:off x="0" y="34925"/>
            <a:ext cx="7048500" cy="1143000"/>
          </a:xfrm>
        </p:spPr>
        <p:txBody>
          <a:bodyPr/>
          <a:lstStyle/>
          <a:p>
            <a:pPr algn="l"/>
            <a:r>
              <a:rPr lang="en-US" sz="4400" b="1" cap="none" dirty="0" smtClean="0">
                <a:latin typeface="Arial" panose="020B0604020202020204" pitchFamily="34" charset="0"/>
                <a:cs typeface="Arial" panose="020B0604020202020204" pitchFamily="34" charset="0"/>
              </a:rPr>
              <a:t>Culture</a:t>
            </a:r>
            <a:endParaRPr lang="en-US" sz="4400" b="1" cap="none"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822BE729-001B-4F05-9656-A486501A3ABC}"/>
              </a:ext>
            </a:extLst>
          </p:cNvPr>
          <p:cNvSpPr>
            <a:spLocks noGrp="1"/>
          </p:cNvSpPr>
          <p:nvPr>
            <p:ph idx="4294967295"/>
          </p:nvPr>
        </p:nvSpPr>
        <p:spPr>
          <a:xfrm>
            <a:off x="0" y="1133475"/>
            <a:ext cx="8229600" cy="2365375"/>
          </a:xfrm>
        </p:spPr>
        <p:txBody>
          <a:bodyPr/>
          <a:lstStyle/>
          <a:p>
            <a:pPr marL="0" indent="0" algn="ctr">
              <a:buNone/>
            </a:pPr>
            <a:r>
              <a:rPr lang="en-US" sz="3200" dirty="0">
                <a:latin typeface="Arial" panose="020B0604020202020204" pitchFamily="34" charset="0"/>
                <a:cs typeface="Arial" panose="020B0604020202020204" pitchFamily="34" charset="0"/>
              </a:rPr>
              <a:t>S</a:t>
            </a:r>
            <a:r>
              <a:rPr lang="en-US" sz="3200" dirty="0" smtClean="0">
                <a:latin typeface="Arial" panose="020B0604020202020204" pitchFamily="34" charset="0"/>
                <a:cs typeface="Arial" panose="020B0604020202020204" pitchFamily="34" charset="0"/>
              </a:rPr>
              <a:t>hared </a:t>
            </a:r>
            <a:r>
              <a:rPr lang="en-US" sz="3200" dirty="0">
                <a:latin typeface="Arial" panose="020B0604020202020204" pitchFamily="34" charset="0"/>
                <a:cs typeface="Arial" panose="020B0604020202020204" pitchFamily="34" charset="0"/>
              </a:rPr>
              <a:t>values, </a:t>
            </a:r>
            <a:r>
              <a:rPr lang="en-US" sz="3200" dirty="0" smtClean="0">
                <a:latin typeface="Arial" panose="020B0604020202020204" pitchFamily="34" charset="0"/>
                <a:cs typeface="Arial" panose="020B0604020202020204" pitchFamily="34" charset="0"/>
              </a:rPr>
              <a:t>assumptions</a:t>
            </a:r>
            <a:r>
              <a:rPr lang="en-US" sz="3200" dirty="0">
                <a:latin typeface="Arial" panose="020B0604020202020204" pitchFamily="34" charset="0"/>
                <a:cs typeface="Arial" panose="020B0604020202020204" pitchFamily="34" charset="0"/>
              </a:rPr>
              <a:t>, and </a:t>
            </a:r>
            <a:r>
              <a:rPr lang="en-US" sz="3200" dirty="0" smtClean="0">
                <a:latin typeface="Arial" panose="020B0604020202020204" pitchFamily="34" charset="0"/>
                <a:cs typeface="Arial" panose="020B0604020202020204" pitchFamily="34" charset="0"/>
              </a:rPr>
              <a:t>beliefs</a:t>
            </a:r>
          </a:p>
          <a:p>
            <a:pPr marL="0" indent="0" algn="ctr">
              <a:buNone/>
            </a:pPr>
            <a:r>
              <a:rPr lang="en-US" sz="3200" dirty="0">
                <a:latin typeface="Arial" panose="020B0604020202020204" pitchFamily="34" charset="0"/>
                <a:cs typeface="Arial" panose="020B0604020202020204" pitchFamily="34" charset="0"/>
              </a:rPr>
              <a:t>o</a:t>
            </a:r>
            <a:r>
              <a:rPr lang="en-US" sz="3200" dirty="0" smtClean="0">
                <a:latin typeface="Arial" panose="020B0604020202020204" pitchFamily="34" charset="0"/>
                <a:cs typeface="Arial" panose="020B0604020202020204" pitchFamily="34" charset="0"/>
              </a:rPr>
              <a:t>f </a:t>
            </a:r>
            <a:r>
              <a:rPr lang="en-US" sz="3200" dirty="0">
                <a:latin typeface="Arial" panose="020B0604020202020204" pitchFamily="34" charset="0"/>
                <a:cs typeface="Arial" panose="020B0604020202020204" pitchFamily="34" charset="0"/>
              </a:rPr>
              <a:t>a group of people </a:t>
            </a:r>
            <a:endParaRPr lang="en-US" sz="3200" dirty="0" smtClean="0">
              <a:latin typeface="Arial" panose="020B0604020202020204" pitchFamily="34" charset="0"/>
              <a:cs typeface="Arial" panose="020B0604020202020204" pitchFamily="34" charset="0"/>
            </a:endParaRPr>
          </a:p>
          <a:p>
            <a:pPr marL="0" indent="0" algn="ctr">
              <a:buNone/>
            </a:pPr>
            <a:r>
              <a:rPr lang="en-US" sz="3200" dirty="0" smtClean="0">
                <a:latin typeface="Arial" panose="020B0604020202020204" pitchFamily="34" charset="0"/>
                <a:cs typeface="Arial" panose="020B0604020202020204" pitchFamily="34" charset="0"/>
              </a:rPr>
              <a:t>that </a:t>
            </a:r>
            <a:r>
              <a:rPr lang="en-US" sz="3200" dirty="0">
                <a:latin typeface="Arial" panose="020B0604020202020204" pitchFamily="34" charset="0"/>
                <a:cs typeface="Arial" panose="020B0604020202020204" pitchFamily="34" charset="0"/>
              </a:rPr>
              <a:t>influence their behaviors</a:t>
            </a:r>
          </a:p>
        </p:txBody>
      </p:sp>
    </p:spTree>
    <p:extLst>
      <p:ext uri="{BB962C8B-B14F-4D97-AF65-F5344CB8AC3E}">
        <p14:creationId xmlns:p14="http://schemas.microsoft.com/office/powerpoint/2010/main" val="505541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143000"/>
          </a:xfrm>
        </p:spPr>
        <p:txBody>
          <a:bodyPr/>
          <a:lstStyle/>
          <a:p>
            <a:r>
              <a:rPr lang="en-US" sz="5400" b="1" dirty="0"/>
              <a:t>Behavior Model</a:t>
            </a:r>
          </a:p>
        </p:txBody>
      </p:sp>
      <p:pic>
        <p:nvPicPr>
          <p:cNvPr id="12124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002062"/>
            <a:ext cx="6302829" cy="505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35455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91553" y="221507"/>
            <a:ext cx="5938456" cy="1323439"/>
          </a:xfrm>
          <a:prstGeom prst="rect">
            <a:avLst/>
          </a:prstGeom>
        </p:spPr>
        <p:txBody>
          <a:bodyPr wrap="square">
            <a:spAutoFit/>
          </a:bodyPr>
          <a:lstStyle/>
          <a:p>
            <a:r>
              <a:rPr lang="en-US" sz="4000" dirty="0">
                <a:latin typeface="Arial Black"/>
                <a:ea typeface="+mj-ea"/>
                <a:cs typeface="Arial Black"/>
              </a:rPr>
              <a:t>Concerns About Impaired Driving</a:t>
            </a:r>
          </a:p>
        </p:txBody>
      </p:sp>
      <p:sp>
        <p:nvSpPr>
          <p:cNvPr id="3" name="Rectangle 2"/>
          <p:cNvSpPr/>
          <p:nvPr/>
        </p:nvSpPr>
        <p:spPr>
          <a:xfrm>
            <a:off x="325857" y="1544946"/>
            <a:ext cx="5962857" cy="4770537"/>
          </a:xfrm>
          <a:prstGeom prst="rect">
            <a:avLst/>
          </a:prstGeom>
        </p:spPr>
        <p:txBody>
          <a:bodyPr wrap="square">
            <a:spAutoFit/>
          </a:bodyPr>
          <a:lstStyle/>
          <a:p>
            <a:endParaRPr lang="en-US" sz="2400" dirty="0"/>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Alcohol and drug impaired driving is the leading contributing factor in Washington fatal crashes</a:t>
            </a:r>
            <a:r>
              <a:rPr lang="en-US" sz="3200" dirty="0" smtClean="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endParaRPr lang="en-US" sz="3200" dirty="0" smtClean="0">
              <a:latin typeface="Arial" panose="020B0604020202020204" pitchFamily="34" charset="0"/>
              <a:cs typeface="Arial" panose="020B0604020202020204" pitchFamily="34" charset="0"/>
            </a:endParaRPr>
          </a:p>
          <a:p>
            <a:pPr marL="457200" lvl="0" indent="-457200" defTabSz="457200">
              <a:buFont typeface="Arial" panose="020B0604020202020204" pitchFamily="34" charset="0"/>
              <a:buChar char="•"/>
              <a:defRPr/>
            </a:pPr>
            <a:r>
              <a:rPr lang="en-US" sz="3200" dirty="0">
                <a:latin typeface="Arial"/>
              </a:rPr>
              <a:t>Poly-drugged driving a factor in one-quarter of Washington’s crashes</a:t>
            </a:r>
          </a:p>
          <a:p>
            <a:endParaRPr lang="en-US" sz="2400" dirty="0"/>
          </a:p>
        </p:txBody>
      </p:sp>
      <p:sp>
        <p:nvSpPr>
          <p:cNvPr id="6" name="Rectangle 5"/>
          <p:cNvSpPr/>
          <p:nvPr/>
        </p:nvSpPr>
        <p:spPr>
          <a:xfrm>
            <a:off x="411048" y="6357355"/>
            <a:ext cx="6070433" cy="369332"/>
          </a:xfrm>
          <a:prstGeom prst="rect">
            <a:avLst/>
          </a:prstGeom>
        </p:spPr>
        <p:txBody>
          <a:bodyPr wrap="square">
            <a:spAutoFit/>
          </a:bodyPr>
          <a:lstStyle/>
          <a:p>
            <a:r>
              <a:rPr lang="en-US" sz="900" dirty="0" err="1">
                <a:solidFill>
                  <a:srgbClr val="595959"/>
                </a:solidFill>
              </a:rPr>
              <a:t>Grondel</a:t>
            </a:r>
            <a:r>
              <a:rPr lang="en-US" sz="900" dirty="0">
                <a:solidFill>
                  <a:srgbClr val="595959"/>
                </a:solidFill>
              </a:rPr>
              <a:t>, D.T., Hoff, S., and </a:t>
            </a:r>
            <a:r>
              <a:rPr lang="en-US" sz="900" dirty="0" err="1">
                <a:solidFill>
                  <a:srgbClr val="595959"/>
                </a:solidFill>
              </a:rPr>
              <a:t>Doane</a:t>
            </a:r>
            <a:r>
              <a:rPr lang="en-US" sz="900" dirty="0">
                <a:solidFill>
                  <a:srgbClr val="595959"/>
                </a:solidFill>
              </a:rPr>
              <a:t>, D., (2018). Marijuana Use, Alcohol Use, and Driving in Washington State: Emerging Issues With Poly-Drug Use on Washington Roadways. Washington Traffic Safety Commission.</a:t>
            </a:r>
          </a:p>
        </p:txBody>
      </p:sp>
    </p:spTree>
    <p:extLst>
      <p:ext uri="{BB962C8B-B14F-4D97-AF65-F5344CB8AC3E}">
        <p14:creationId xmlns:p14="http://schemas.microsoft.com/office/powerpoint/2010/main" val="281752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350520" y="521335"/>
          <a:ext cx="8442960" cy="58153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673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6631" y="1588570"/>
            <a:ext cx="6083880" cy="830997"/>
          </a:xfrm>
          <a:prstGeom prst="rect">
            <a:avLst/>
          </a:prstGeom>
        </p:spPr>
        <p:txBody>
          <a:bodyPr wrap="square">
            <a:spAutoFit/>
          </a:bodyPr>
          <a:lstStyle/>
          <a:p>
            <a:r>
              <a:rPr lang="en-US" sz="2400" dirty="0"/>
              <a:t>Cannabis use is increasing.</a:t>
            </a:r>
          </a:p>
          <a:p>
            <a:endParaRPr lang="en-US" sz="2400" dirty="0"/>
          </a:p>
        </p:txBody>
      </p:sp>
      <p:sp>
        <p:nvSpPr>
          <p:cNvPr id="10" name="Rectangle 9"/>
          <p:cNvSpPr/>
          <p:nvPr/>
        </p:nvSpPr>
        <p:spPr>
          <a:xfrm>
            <a:off x="296631" y="6261354"/>
            <a:ext cx="8322325" cy="507831"/>
          </a:xfrm>
          <a:prstGeom prst="rect">
            <a:avLst/>
          </a:prstGeom>
        </p:spPr>
        <p:txBody>
          <a:bodyPr wrap="square">
            <a:spAutoFit/>
          </a:bodyPr>
          <a:lstStyle/>
          <a:p>
            <a:pPr marL="228600" indent="-228600">
              <a:buAutoNum type="arabicPeriod"/>
            </a:pPr>
            <a:r>
              <a:rPr lang="en-US" sz="900" dirty="0"/>
              <a:t>Went from 12.6% in 2008-09 to 23.2% in 2016-17 (SAMHSA, Center for Behavioral Health Statistics and Quality, National Survey on Drug Use and Health, 2018).</a:t>
            </a:r>
          </a:p>
          <a:p>
            <a:pPr marL="228600" indent="-228600">
              <a:buFont typeface="Arial" pitchFamily="34" charset="0"/>
              <a:buAutoNum type="arabicPeriod"/>
            </a:pPr>
            <a:r>
              <a:rPr lang="en-US" sz="900" dirty="0" err="1"/>
              <a:t>Berning</a:t>
            </a:r>
            <a:r>
              <a:rPr lang="en-US" sz="900" dirty="0"/>
              <a:t>, A., R. Compton, and K. </a:t>
            </a:r>
            <a:r>
              <a:rPr lang="en-US" sz="900" dirty="0" err="1"/>
              <a:t>Wochinger</a:t>
            </a:r>
            <a:r>
              <a:rPr lang="en-US" sz="900" dirty="0"/>
              <a:t>, “Results of the 2013–2014 National Roadside Survey of alcohol and drug use by drivers.”  </a:t>
            </a:r>
            <a:r>
              <a:rPr lang="en-US" sz="900" i="1" dirty="0"/>
              <a:t>Traffic Safety Facts Research Note. Report No. DOT HS 812 118</a:t>
            </a:r>
            <a:r>
              <a:rPr lang="en-US" sz="900" dirty="0"/>
              <a:t>. Washington, DC: National Highway Traffic Safety Administration, (February 2015) pp. 1-5.</a:t>
            </a:r>
          </a:p>
        </p:txBody>
      </p:sp>
      <p:sp>
        <p:nvSpPr>
          <p:cNvPr id="17" name="Trapezoid 16"/>
          <p:cNvSpPr/>
          <p:nvPr/>
        </p:nvSpPr>
        <p:spPr bwMode="auto">
          <a:xfrm rot="16043318" flipH="1">
            <a:off x="2903251" y="1682324"/>
            <a:ext cx="1784005" cy="5917298"/>
          </a:xfrm>
          <a:prstGeom prst="trapezoid">
            <a:avLst>
              <a:gd name="adj" fmla="val 15516"/>
            </a:avLst>
          </a:prstGeom>
          <a:solidFill>
            <a:srgbClr val="6F9892">
              <a:alpha val="75000"/>
            </a:srgbClr>
          </a:solidFill>
          <a:ln w="12700">
            <a:noFill/>
            <a:round/>
            <a:headEnd/>
            <a:tailEnd/>
          </a:ln>
        </p:spPr>
        <p:txBody>
          <a:bodyPr wrap="square" lIns="0" tIns="0" rIns="0" bIns="0" rtlCol="0" anchor="ctr">
            <a:noAutofit/>
          </a:bodyPr>
          <a:lstStyle/>
          <a:p>
            <a:pPr algn="l"/>
            <a:endParaRPr lang="en-US" dirty="0">
              <a:solidFill>
                <a:schemeClr val="tx2"/>
              </a:solidFill>
            </a:endParaRPr>
          </a:p>
        </p:txBody>
      </p:sp>
      <p:sp>
        <p:nvSpPr>
          <p:cNvPr id="18" name="Trapezoid 17"/>
          <p:cNvSpPr/>
          <p:nvPr/>
        </p:nvSpPr>
        <p:spPr bwMode="auto">
          <a:xfrm rot="15997743" flipH="1">
            <a:off x="4235875" y="-416784"/>
            <a:ext cx="1759937" cy="6210520"/>
          </a:xfrm>
          <a:prstGeom prst="trapezoid">
            <a:avLst>
              <a:gd name="adj" fmla="val 15516"/>
            </a:avLst>
          </a:prstGeom>
          <a:solidFill>
            <a:srgbClr val="7BBEAC">
              <a:alpha val="75000"/>
            </a:srgbClr>
          </a:solidFill>
          <a:ln w="12700">
            <a:noFill/>
            <a:round/>
            <a:headEnd/>
            <a:tailEnd/>
          </a:ln>
        </p:spPr>
        <p:txBody>
          <a:bodyPr wrap="square" lIns="0" tIns="0" rIns="0" bIns="0" rtlCol="0" anchor="ctr">
            <a:noAutofit/>
          </a:bodyPr>
          <a:lstStyle/>
          <a:p>
            <a:pPr algn="l"/>
            <a:endParaRPr lang="en-US" dirty="0">
              <a:solidFill>
                <a:schemeClr val="tx2"/>
              </a:solidFill>
            </a:endParaRPr>
          </a:p>
        </p:txBody>
      </p:sp>
      <p:sp>
        <p:nvSpPr>
          <p:cNvPr id="19" name="Rectangle 18"/>
          <p:cNvSpPr/>
          <p:nvPr/>
        </p:nvSpPr>
        <p:spPr>
          <a:xfrm>
            <a:off x="1804267" y="4107799"/>
            <a:ext cx="4859528" cy="1015663"/>
          </a:xfrm>
          <a:prstGeom prst="rect">
            <a:avLst/>
          </a:prstGeom>
        </p:spPr>
        <p:txBody>
          <a:bodyPr wrap="square">
            <a:spAutoFit/>
          </a:bodyPr>
          <a:lstStyle/>
          <a:p>
            <a:pPr marL="3175">
              <a:spcBef>
                <a:spcPts val="600"/>
              </a:spcBef>
            </a:pPr>
            <a:r>
              <a:rPr lang="en-US" sz="2000" dirty="0">
                <a:latin typeface="Arial" panose="020B0604020202020204" pitchFamily="34" charset="0"/>
                <a:cs typeface="Arial" panose="020B0604020202020204" pitchFamily="34" charset="0"/>
              </a:rPr>
              <a:t>Weekend, nighttime drivers testing positive for THC increased by 50% from 2007 to 2014.</a:t>
            </a:r>
            <a:r>
              <a:rPr lang="en-US" sz="2000" baseline="30000" dirty="0">
                <a:latin typeface="Arial" panose="020B0604020202020204" pitchFamily="34" charset="0"/>
                <a:cs typeface="Arial" panose="020B0604020202020204" pitchFamily="34" charset="0"/>
              </a:rPr>
              <a:t>2</a:t>
            </a:r>
          </a:p>
        </p:txBody>
      </p:sp>
      <p:sp>
        <p:nvSpPr>
          <p:cNvPr id="20" name="Rectangle 19"/>
          <p:cNvSpPr/>
          <p:nvPr/>
        </p:nvSpPr>
        <p:spPr>
          <a:xfrm>
            <a:off x="1847572" y="2252350"/>
            <a:ext cx="5018942" cy="1015663"/>
          </a:xfrm>
          <a:prstGeom prst="rect">
            <a:avLst/>
          </a:prstGeom>
        </p:spPr>
        <p:txBody>
          <a:bodyPr wrap="square">
            <a:spAutoFit/>
          </a:bodyPr>
          <a:lstStyle/>
          <a:p>
            <a:pPr marL="228600">
              <a:spcBef>
                <a:spcPts val="600"/>
              </a:spcBef>
            </a:pPr>
            <a:r>
              <a:rPr lang="en-US" sz="2000" dirty="0" smtClean="0">
                <a:latin typeface="Arial" panose="020B0604020202020204" pitchFamily="34" charset="0"/>
                <a:cs typeface="Arial" panose="020B0604020202020204" pitchFamily="34" charset="0"/>
              </a:rPr>
              <a:t>Past year cannabis use by adults (age 18+) in Washington has increased by 85% in the past 9 years (2008 to 2017).</a:t>
            </a:r>
            <a:r>
              <a:rPr lang="en-US" sz="2000" baseline="30000" dirty="0" smtClean="0">
                <a:latin typeface="Arial" panose="020B0604020202020204" pitchFamily="34" charset="0"/>
                <a:cs typeface="Arial" panose="020B0604020202020204" pitchFamily="34" charset="0"/>
              </a:rPr>
              <a:t>1</a:t>
            </a:r>
            <a:endParaRPr lang="en-US" sz="2000" baseline="30000" dirty="0">
              <a:latin typeface="Arial" panose="020B0604020202020204" pitchFamily="34" charset="0"/>
              <a:cs typeface="Arial" panose="020B0604020202020204" pitchFamily="34" charset="0"/>
            </a:endParaRPr>
          </a:p>
        </p:txBody>
      </p:sp>
      <p:sp>
        <p:nvSpPr>
          <p:cNvPr id="21" name="Isosceles Triangle 20"/>
          <p:cNvSpPr>
            <a:spLocks/>
          </p:cNvSpPr>
          <p:nvPr/>
        </p:nvSpPr>
        <p:spPr>
          <a:xfrm>
            <a:off x="7133693" y="1947926"/>
            <a:ext cx="914400" cy="1371600"/>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Isosceles Triangle 21"/>
          <p:cNvSpPr>
            <a:spLocks/>
          </p:cNvSpPr>
          <p:nvPr/>
        </p:nvSpPr>
        <p:spPr>
          <a:xfrm>
            <a:off x="7133414" y="1947812"/>
            <a:ext cx="914400" cy="1371600"/>
          </a:xfrm>
          <a:prstGeom prst="triangl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7333126" y="2495113"/>
            <a:ext cx="524503" cy="276999"/>
          </a:xfrm>
          <a:prstGeom prst="rect">
            <a:avLst/>
          </a:prstGeom>
          <a:noFill/>
        </p:spPr>
        <p:txBody>
          <a:bodyPr wrap="none" rtlCol="0">
            <a:spAutoFit/>
          </a:bodyPr>
          <a:lstStyle>
            <a:defPPr>
              <a:defRPr lang="en-US"/>
            </a:defPPr>
            <a:lvl1pPr>
              <a:defRPr sz="1200">
                <a:solidFill>
                  <a:schemeClr val="bg1"/>
                </a:solidFill>
              </a:defRPr>
            </a:lvl1pPr>
          </a:lstStyle>
          <a:p>
            <a:r>
              <a:rPr lang="en-US" dirty="0"/>
              <a:t>2017</a:t>
            </a:r>
          </a:p>
        </p:txBody>
      </p:sp>
      <p:sp>
        <p:nvSpPr>
          <p:cNvPr id="24" name="Isosceles Triangle 23"/>
          <p:cNvSpPr>
            <a:spLocks noChangeAspect="1"/>
          </p:cNvSpPr>
          <p:nvPr/>
        </p:nvSpPr>
        <p:spPr>
          <a:xfrm>
            <a:off x="6746803" y="2456597"/>
            <a:ext cx="914400" cy="914400"/>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6749873" y="2450104"/>
            <a:ext cx="914400" cy="914400"/>
            <a:chOff x="4045800" y="2691775"/>
            <a:chExt cx="914400" cy="914400"/>
          </a:xfrm>
        </p:grpSpPr>
        <p:sp>
          <p:nvSpPr>
            <p:cNvPr id="26" name="Isosceles Triangle 25"/>
            <p:cNvSpPr>
              <a:spLocks noChangeAspect="1"/>
            </p:cNvSpPr>
            <p:nvPr/>
          </p:nvSpPr>
          <p:spPr>
            <a:xfrm>
              <a:off x="4045800" y="2691775"/>
              <a:ext cx="914400" cy="914400"/>
            </a:xfrm>
            <a:prstGeom prst="triangle">
              <a:avLst/>
            </a:prstGeom>
            <a:gradFill>
              <a:gsLst>
                <a:gs pos="0">
                  <a:srgbClr val="FF0000">
                    <a:alpha val="75000"/>
                  </a:srgbClr>
                </a:gs>
                <a:gs pos="100000">
                  <a:schemeClr val="accent6">
                    <a:lumMod val="40000"/>
                    <a:lumOff val="60000"/>
                    <a:alpha val="75000"/>
                  </a:schemeClr>
                </a:gs>
              </a:gsLst>
              <a:lin ang="162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p:cNvSpPr txBox="1"/>
            <p:nvPr/>
          </p:nvSpPr>
          <p:spPr>
            <a:xfrm>
              <a:off x="4240749" y="3010476"/>
              <a:ext cx="498855" cy="276999"/>
            </a:xfrm>
            <a:prstGeom prst="rect">
              <a:avLst/>
            </a:prstGeom>
            <a:noFill/>
          </p:spPr>
          <p:txBody>
            <a:bodyPr wrap="none" rtlCol="0">
              <a:spAutoFit/>
            </a:bodyPr>
            <a:lstStyle>
              <a:defPPr>
                <a:defRPr lang="en-US"/>
              </a:defPPr>
              <a:lvl1pPr>
                <a:defRPr sz="1400">
                  <a:solidFill>
                    <a:schemeClr val="bg1"/>
                  </a:solidFill>
                </a:defRPr>
              </a:lvl1pPr>
            </a:lstStyle>
            <a:p>
              <a:r>
                <a:rPr lang="en-US" sz="1200" dirty="0">
                  <a:solidFill>
                    <a:schemeClr val="tx1"/>
                  </a:solidFill>
                </a:rPr>
                <a:t>2008</a:t>
              </a:r>
            </a:p>
          </p:txBody>
        </p:sp>
      </p:grpSp>
      <p:sp>
        <p:nvSpPr>
          <p:cNvPr id="28" name="Isosceles Triangle 27"/>
          <p:cNvSpPr>
            <a:spLocks/>
          </p:cNvSpPr>
          <p:nvPr/>
        </p:nvSpPr>
        <p:spPr>
          <a:xfrm>
            <a:off x="933037" y="3855327"/>
            <a:ext cx="914400" cy="1371600"/>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9" name="Group 28"/>
          <p:cNvGrpSpPr/>
          <p:nvPr/>
        </p:nvGrpSpPr>
        <p:grpSpPr>
          <a:xfrm>
            <a:off x="933037" y="3857208"/>
            <a:ext cx="914400" cy="1371600"/>
            <a:chOff x="4045800" y="2017782"/>
            <a:chExt cx="914400" cy="1371600"/>
          </a:xfrm>
        </p:grpSpPr>
        <p:sp>
          <p:nvSpPr>
            <p:cNvPr id="30" name="Isosceles Triangle 29"/>
            <p:cNvSpPr>
              <a:spLocks/>
            </p:cNvSpPr>
            <p:nvPr/>
          </p:nvSpPr>
          <p:spPr>
            <a:xfrm>
              <a:off x="4045800" y="2017782"/>
              <a:ext cx="914400" cy="1371600"/>
            </a:xfrm>
            <a:prstGeom prst="triangl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Box 30"/>
            <p:cNvSpPr txBox="1"/>
            <p:nvPr/>
          </p:nvSpPr>
          <p:spPr>
            <a:xfrm>
              <a:off x="4240749" y="2565083"/>
              <a:ext cx="498855" cy="276999"/>
            </a:xfrm>
            <a:prstGeom prst="rect">
              <a:avLst/>
            </a:prstGeom>
            <a:noFill/>
          </p:spPr>
          <p:txBody>
            <a:bodyPr wrap="none" rtlCol="0">
              <a:spAutoFit/>
            </a:bodyPr>
            <a:lstStyle>
              <a:defPPr>
                <a:defRPr lang="en-US"/>
              </a:defPPr>
              <a:lvl1pPr>
                <a:defRPr sz="12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2014</a:t>
              </a:r>
            </a:p>
          </p:txBody>
        </p:sp>
      </p:grpSp>
      <p:sp>
        <p:nvSpPr>
          <p:cNvPr id="32" name="Isosceles Triangle 31"/>
          <p:cNvSpPr>
            <a:spLocks noChangeAspect="1"/>
          </p:cNvSpPr>
          <p:nvPr/>
        </p:nvSpPr>
        <p:spPr>
          <a:xfrm>
            <a:off x="573311" y="4375143"/>
            <a:ext cx="914400" cy="914400"/>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3" name="Group 32"/>
          <p:cNvGrpSpPr/>
          <p:nvPr/>
        </p:nvGrpSpPr>
        <p:grpSpPr>
          <a:xfrm>
            <a:off x="573311" y="4369026"/>
            <a:ext cx="914400" cy="914400"/>
            <a:chOff x="4045800" y="2691775"/>
            <a:chExt cx="914400" cy="914400"/>
          </a:xfrm>
        </p:grpSpPr>
        <p:sp>
          <p:nvSpPr>
            <p:cNvPr id="34" name="Isosceles Triangle 33"/>
            <p:cNvSpPr>
              <a:spLocks noChangeAspect="1"/>
            </p:cNvSpPr>
            <p:nvPr/>
          </p:nvSpPr>
          <p:spPr>
            <a:xfrm>
              <a:off x="4045800" y="2691775"/>
              <a:ext cx="914400" cy="914400"/>
            </a:xfrm>
            <a:prstGeom prst="triangle">
              <a:avLst/>
            </a:prstGeom>
            <a:gradFill>
              <a:gsLst>
                <a:gs pos="0">
                  <a:srgbClr val="FF0000">
                    <a:alpha val="75000"/>
                  </a:srgbClr>
                </a:gs>
                <a:gs pos="100000">
                  <a:schemeClr val="accent6">
                    <a:lumMod val="40000"/>
                    <a:lumOff val="60000"/>
                    <a:alpha val="75000"/>
                  </a:schemeClr>
                </a:gs>
              </a:gsLst>
              <a:lin ang="162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p:cNvSpPr txBox="1"/>
            <p:nvPr/>
          </p:nvSpPr>
          <p:spPr>
            <a:xfrm>
              <a:off x="4240749" y="3010476"/>
              <a:ext cx="498855" cy="276999"/>
            </a:xfrm>
            <a:prstGeom prst="rect">
              <a:avLst/>
            </a:prstGeom>
            <a:noFill/>
          </p:spPr>
          <p:txBody>
            <a:bodyPr wrap="none" rtlCol="0">
              <a:spAutoFit/>
            </a:bodyPr>
            <a:lstStyle>
              <a:defPPr>
                <a:defRPr lang="en-US"/>
              </a:defPPr>
              <a:lvl1pPr>
                <a:defRPr sz="1400">
                  <a:solidFill>
                    <a:schemeClr val="bg1"/>
                  </a:solidFill>
                </a:defRPr>
              </a:lvl1pPr>
            </a:lstStyle>
            <a:p>
              <a:r>
                <a:rPr lang="en-US" sz="1200" dirty="0">
                  <a:solidFill>
                    <a:schemeClr val="tx1"/>
                  </a:solidFill>
                </a:rPr>
                <a:t>2007</a:t>
              </a:r>
            </a:p>
          </p:txBody>
        </p:sp>
      </p:grpSp>
      <p:sp>
        <p:nvSpPr>
          <p:cNvPr id="36" name="Rectangle 35"/>
          <p:cNvSpPr/>
          <p:nvPr/>
        </p:nvSpPr>
        <p:spPr>
          <a:xfrm>
            <a:off x="296631" y="167967"/>
            <a:ext cx="6021578" cy="1323439"/>
          </a:xfrm>
          <a:prstGeom prst="rect">
            <a:avLst/>
          </a:prstGeom>
        </p:spPr>
        <p:txBody>
          <a:bodyPr wrap="square">
            <a:spAutoFit/>
          </a:bodyPr>
          <a:lstStyle/>
          <a:p>
            <a:r>
              <a:rPr lang="en-US" sz="4000" dirty="0">
                <a:latin typeface="Arial Black"/>
                <a:cs typeface="Arial Black"/>
              </a:rPr>
              <a:t>Concerns About Impaired Driving</a:t>
            </a:r>
          </a:p>
        </p:txBody>
      </p:sp>
    </p:spTree>
    <p:extLst>
      <p:ext uri="{BB962C8B-B14F-4D97-AF65-F5344CB8AC3E}">
        <p14:creationId xmlns:p14="http://schemas.microsoft.com/office/powerpoint/2010/main" val="671299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296631" y="167967"/>
            <a:ext cx="6021578" cy="1323439"/>
          </a:xfrm>
          <a:prstGeom prst="rect">
            <a:avLst/>
          </a:prstGeom>
        </p:spPr>
        <p:txBody>
          <a:bodyPr wrap="square">
            <a:spAutoFit/>
          </a:bodyPr>
          <a:lstStyle/>
          <a:p>
            <a:r>
              <a:rPr lang="en-US" sz="4000" dirty="0">
                <a:latin typeface="Arial Black"/>
                <a:cs typeface="Arial Black"/>
              </a:rPr>
              <a:t>Concerns About Impaired Driving</a:t>
            </a:r>
          </a:p>
        </p:txBody>
      </p:sp>
      <p:sp>
        <p:nvSpPr>
          <p:cNvPr id="37" name="Rectangle 36"/>
          <p:cNvSpPr/>
          <p:nvPr/>
        </p:nvSpPr>
        <p:spPr>
          <a:xfrm>
            <a:off x="342162" y="1810153"/>
            <a:ext cx="8801838" cy="954107"/>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People in Washington are driving after using cannabis.</a:t>
            </a:r>
          </a:p>
          <a:p>
            <a:endParaRPr lang="en-US" sz="2800" dirty="0">
              <a:latin typeface="Arial" panose="020B0604020202020204" pitchFamily="34" charset="0"/>
              <a:cs typeface="Arial" panose="020B0604020202020204" pitchFamily="34" charset="0"/>
            </a:endParaRPr>
          </a:p>
        </p:txBody>
      </p:sp>
      <p:sp>
        <p:nvSpPr>
          <p:cNvPr id="38" name="Rectangle 37"/>
          <p:cNvSpPr/>
          <p:nvPr/>
        </p:nvSpPr>
        <p:spPr>
          <a:xfrm>
            <a:off x="296630" y="2656566"/>
            <a:ext cx="8174843" cy="2605842"/>
          </a:xfrm>
          <a:prstGeom prst="rect">
            <a:avLst/>
          </a:prstGeom>
        </p:spPr>
        <p:txBody>
          <a:bodyPr wrap="square">
            <a:spAutoFit/>
          </a:bodyPr>
          <a:lstStyle/>
          <a:p>
            <a:pPr marL="5143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In June 2014, 11% of weekend, night-time drivers reported they had driven within two hours of using cannabis at least once in the past 12 </a:t>
            </a:r>
            <a:r>
              <a:rPr lang="en-US" sz="2000" dirty="0" smtClean="0">
                <a:latin typeface="Arial" panose="020B0604020202020204" pitchFamily="34" charset="0"/>
                <a:cs typeface="Arial" panose="020B0604020202020204" pitchFamily="34" charset="0"/>
              </a:rPr>
              <a:t>months.</a:t>
            </a:r>
            <a:r>
              <a:rPr lang="en-US" sz="2000" baseline="30000" dirty="0" smtClean="0">
                <a:latin typeface="Arial" panose="020B0604020202020204" pitchFamily="34" charset="0"/>
                <a:cs typeface="Arial" panose="020B0604020202020204" pitchFamily="34" charset="0"/>
              </a:rPr>
              <a:t>1</a:t>
            </a:r>
            <a:br>
              <a:rPr lang="en-US" sz="2000" baseline="30000" dirty="0" smtClean="0">
                <a:latin typeface="Arial" panose="020B0604020202020204" pitchFamily="34" charset="0"/>
                <a:cs typeface="Arial" panose="020B0604020202020204" pitchFamily="34" charset="0"/>
              </a:rPr>
            </a:br>
            <a:endParaRPr lang="en-US" sz="2000" baseline="30000" dirty="0">
              <a:latin typeface="Arial" panose="020B0604020202020204" pitchFamily="34" charset="0"/>
              <a:cs typeface="Arial" panose="020B0604020202020204" pitchFamily="34" charset="0"/>
            </a:endParaRPr>
          </a:p>
          <a:p>
            <a:pPr marL="5143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By 2016, poly-drug drivers (including alcohol) involved in fatal crashes were </a:t>
            </a:r>
          </a:p>
          <a:p>
            <a:pPr marL="971550" lvl="1" indent="-285750">
              <a:spcBef>
                <a:spcPts val="300"/>
              </a:spcBef>
              <a:buFont typeface="Arial" panose="020B0604020202020204" pitchFamily="34" charset="0"/>
              <a:buChar char="•"/>
            </a:pPr>
            <a:r>
              <a:rPr lang="en-US" sz="2000" b="1" dirty="0">
                <a:latin typeface="Arial" panose="020B0604020202020204" pitchFamily="34" charset="0"/>
                <a:cs typeface="Arial" panose="020B0604020202020204" pitchFamily="34" charset="0"/>
              </a:rPr>
              <a:t>more than twice </a:t>
            </a:r>
            <a:r>
              <a:rPr lang="en-US" sz="2000" dirty="0">
                <a:latin typeface="Arial" panose="020B0604020202020204" pitchFamily="34" charset="0"/>
                <a:cs typeface="Arial" panose="020B0604020202020204" pitchFamily="34" charset="0"/>
              </a:rPr>
              <a:t>the number of alcohol-only drivers and </a:t>
            </a:r>
          </a:p>
          <a:p>
            <a:pPr marL="971550" lvl="1" indent="-285750">
              <a:spcBef>
                <a:spcPts val="300"/>
              </a:spcBef>
              <a:buFont typeface="Arial" panose="020B0604020202020204" pitchFamily="34" charset="0"/>
              <a:buChar char="•"/>
            </a:pPr>
            <a:r>
              <a:rPr lang="en-US" sz="2000" b="1" dirty="0">
                <a:latin typeface="Arial" panose="020B0604020202020204" pitchFamily="34" charset="0"/>
                <a:cs typeface="Arial" panose="020B0604020202020204" pitchFamily="34" charset="0"/>
              </a:rPr>
              <a:t>more than five times </a:t>
            </a:r>
            <a:r>
              <a:rPr lang="en-US" sz="2000" dirty="0">
                <a:latin typeface="Arial" panose="020B0604020202020204" pitchFamily="34" charset="0"/>
                <a:cs typeface="Arial" panose="020B0604020202020204" pitchFamily="34" charset="0"/>
              </a:rPr>
              <a:t>the number of cannabis-only drivers.</a:t>
            </a:r>
            <a:r>
              <a:rPr lang="en-US" sz="2000" baseline="30000" dirty="0">
                <a:latin typeface="Arial" panose="020B0604020202020204" pitchFamily="34" charset="0"/>
                <a:cs typeface="Arial" panose="020B0604020202020204" pitchFamily="34" charset="0"/>
              </a:rPr>
              <a:t>2</a:t>
            </a:r>
          </a:p>
        </p:txBody>
      </p:sp>
      <p:sp>
        <p:nvSpPr>
          <p:cNvPr id="39" name="Rectangle 38"/>
          <p:cNvSpPr/>
          <p:nvPr/>
        </p:nvSpPr>
        <p:spPr>
          <a:xfrm>
            <a:off x="296630" y="6114925"/>
            <a:ext cx="8489172" cy="369332"/>
          </a:xfrm>
          <a:prstGeom prst="rect">
            <a:avLst/>
          </a:prstGeom>
        </p:spPr>
        <p:txBody>
          <a:bodyPr wrap="square">
            <a:spAutoFit/>
          </a:bodyPr>
          <a:lstStyle/>
          <a:p>
            <a:pPr marL="228600" indent="-228600">
              <a:buAutoNum type="arabicPeriod"/>
            </a:pPr>
            <a:r>
              <a:rPr lang="en-US" sz="900" dirty="0"/>
              <a:t>SAMHSA, Center for Behavioral Health Statistics and Quality, National Survey on Drug Use and Health, 2002-2017.</a:t>
            </a:r>
          </a:p>
          <a:p>
            <a:pPr marL="228600" indent="-228600">
              <a:buFont typeface="Arial" pitchFamily="34" charset="0"/>
              <a:buAutoNum type="arabicPeriod"/>
            </a:pPr>
            <a:r>
              <a:rPr lang="en-US" sz="900" dirty="0" smtClean="0"/>
              <a:t>Washington Traffic Safety Commission, Marijuana Use, Alcohol, Use and Driving in Washington State, April 2018.</a:t>
            </a:r>
            <a:endParaRPr lang="en-US" sz="900" dirty="0"/>
          </a:p>
        </p:txBody>
      </p:sp>
    </p:spTree>
    <p:extLst>
      <p:ext uri="{BB962C8B-B14F-4D97-AF65-F5344CB8AC3E}">
        <p14:creationId xmlns:p14="http://schemas.microsoft.com/office/powerpoint/2010/main" val="1675449454"/>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SU-CHSC-ppt-2018-white" id="{DCEAE03D-6278-ED4E-B5E5-76D91A6BE4E0}" vid="{69EB2F80-798A-A747-A8C1-C96160656682}"/>
    </a:ext>
  </a:extLst>
</a:theme>
</file>

<file path=ppt/theme/theme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TZ-Presentation-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Integral</Template>
  <TotalTime>10555</TotalTime>
  <Words>1137</Words>
  <Application>Microsoft Office PowerPoint</Application>
  <PresentationFormat>On-screen Show (4:3)</PresentationFormat>
  <Paragraphs>162</Paragraphs>
  <Slides>26</Slides>
  <Notes>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ＭＳ Ｐゴシック</vt:lpstr>
      <vt:lpstr>Arial</vt:lpstr>
      <vt:lpstr>Arial Black</vt:lpstr>
      <vt:lpstr>Calibri</vt:lpstr>
      <vt:lpstr>Franklin Gothic Book</vt:lpstr>
      <vt:lpstr>Franklin Gothic Medium</vt:lpstr>
      <vt:lpstr>Tunga</vt:lpstr>
      <vt:lpstr>Wingdings</vt:lpstr>
      <vt:lpstr>1_Custom Design</vt:lpstr>
      <vt:lpstr>Angles</vt:lpstr>
      <vt:lpstr>TZ-Presentation-2</vt:lpstr>
      <vt:lpstr>Office Theme</vt:lpstr>
      <vt:lpstr>PowerPoint Presentation</vt:lpstr>
      <vt:lpstr>PowerPoint Presentation</vt:lpstr>
      <vt:lpstr>PowerPoint Presentation</vt:lpstr>
      <vt:lpstr>Culture</vt:lpstr>
      <vt:lpstr>Behavior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Creative Media Alliance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August Laguio</dc:creator>
  <cp:lastModifiedBy>Baldwin, Shelly (WTSC)</cp:lastModifiedBy>
  <cp:revision>160</cp:revision>
  <cp:lastPrinted>2019-03-11T19:38:40Z</cp:lastPrinted>
  <dcterms:created xsi:type="dcterms:W3CDTF">2013-08-27T19:14:23Z</dcterms:created>
  <dcterms:modified xsi:type="dcterms:W3CDTF">2019-04-15T23:38:52Z</dcterms:modified>
</cp:coreProperties>
</file>