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8" r:id="rId1"/>
    <p:sldMasterId id="2147483783" r:id="rId2"/>
    <p:sldMasterId id="2147483794" r:id="rId3"/>
    <p:sldMasterId id="2147483806" r:id="rId4"/>
  </p:sldMasterIdLst>
  <p:notesMasterIdLst>
    <p:notesMasterId r:id="rId31"/>
  </p:notesMasterIdLst>
  <p:sldIdLst>
    <p:sldId id="1194" r:id="rId5"/>
    <p:sldId id="1190" r:id="rId6"/>
    <p:sldId id="1207" r:id="rId7"/>
    <p:sldId id="1191" r:id="rId8"/>
    <p:sldId id="1206" r:id="rId9"/>
    <p:sldId id="289" r:id="rId10"/>
    <p:sldId id="1218" r:id="rId11"/>
    <p:sldId id="1209" r:id="rId12"/>
    <p:sldId id="1210" r:id="rId13"/>
    <p:sldId id="1211" r:id="rId14"/>
    <p:sldId id="1195" r:id="rId15"/>
    <p:sldId id="1196" r:id="rId16"/>
    <p:sldId id="1219" r:id="rId17"/>
    <p:sldId id="303" r:id="rId18"/>
    <p:sldId id="313" r:id="rId19"/>
    <p:sldId id="305" r:id="rId20"/>
    <p:sldId id="1212" r:id="rId21"/>
    <p:sldId id="1208" r:id="rId22"/>
    <p:sldId id="1213" r:id="rId23"/>
    <p:sldId id="1216" r:id="rId24"/>
    <p:sldId id="322" r:id="rId25"/>
    <p:sldId id="1214" r:id="rId26"/>
    <p:sldId id="1215" r:id="rId27"/>
    <p:sldId id="1217" r:id="rId28"/>
    <p:sldId id="319" r:id="rId29"/>
    <p:sldId id="1205" r:id="rId30"/>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y Otto" initials="JO" lastIdx="7" clrIdx="0">
    <p:extLst>
      <p:ext uri="{19B8F6BF-5375-455C-9EA6-DF929625EA0E}">
        <p15:presenceInfo xmlns:p15="http://schemas.microsoft.com/office/powerpoint/2012/main" userId="5814b002bac5dd3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7D82"/>
    <a:srgbClr val="FFFFFF"/>
    <a:srgbClr val="DB9F1C"/>
    <a:srgbClr val="6BA442"/>
    <a:srgbClr val="006FA0"/>
    <a:srgbClr val="58585A"/>
    <a:srgbClr val="1BAD4B"/>
    <a:srgbClr val="70A687"/>
    <a:srgbClr val="629B7B"/>
    <a:srgbClr val="6F989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2" autoAdjust="0"/>
    <p:restoredTop sz="92506" autoAdjust="0"/>
  </p:normalViewPr>
  <p:slideViewPr>
    <p:cSldViewPr snapToGrid="0" snapToObjects="1">
      <p:cViewPr varScale="1">
        <p:scale>
          <a:sx n="109" d="100"/>
          <a:sy n="109" d="100"/>
        </p:scale>
        <p:origin x="1422" y="102"/>
      </p:cViewPr>
      <p:guideLst>
        <p:guide orient="horz" pos="2136"/>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2" Type="http://schemas.openxmlformats.org/officeDocument/2006/relationships/oleObject" Target="file:///\\Wtscoly1\wtsc\RADD\D.ANALYSIS\_RECURRING\D.PRODUCTS\Alc_One_Poly2001-2017p.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Number of WA Drivers in Fatal Crashes</a:t>
            </a:r>
          </a:p>
          <a:p>
            <a:pPr>
              <a:defRPr/>
            </a:pPr>
            <a:r>
              <a:rPr lang="en-US"/>
              <a:t>Under the Influence of Alcohol and/or Drugs</a:t>
            </a:r>
          </a:p>
        </c:rich>
      </c:tx>
      <c:layout/>
      <c:overlay val="0"/>
    </c:title>
    <c:autoTitleDeleted val="0"/>
    <c:plotArea>
      <c:layout/>
      <c:lineChart>
        <c:grouping val="standard"/>
        <c:varyColors val="0"/>
        <c:ser>
          <c:idx val="2"/>
          <c:order val="0"/>
          <c:tx>
            <c:strRef>
              <c:f>Data!$Q$4</c:f>
              <c:strCache>
                <c:ptCount val="1"/>
                <c:pt idx="0">
                  <c:v>POLYdrug (Drug Positive for two or more drugs OR any alcohol and drugs)</c:v>
                </c:pt>
              </c:strCache>
            </c:strRef>
          </c:tx>
          <c:dLbls>
            <c:dLbl>
              <c:idx val="0"/>
              <c:layout>
                <c:manualLayout>
                  <c:x val="-2.4309623846008894E-2"/>
                  <c:y val="2.515391724884558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6962-4BF5-ABED-C41E933160A0}"/>
                </c:ext>
              </c:extLst>
            </c:dLbl>
            <c:spPr>
              <a:noFill/>
              <a:ln>
                <a:noFill/>
              </a:ln>
              <a:effectLst/>
            </c:spPr>
            <c:txPr>
              <a:bodyPr/>
              <a:lstStyle/>
              <a:p>
                <a:pPr>
                  <a:defRPr sz="1400" b="1"/>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Data!$N$15:$N$21</c:f>
              <c:numCache>
                <c:formatCode>General</c:formatCode>
                <c:ptCount val="7"/>
                <c:pt idx="0">
                  <c:v>2011</c:v>
                </c:pt>
                <c:pt idx="1">
                  <c:v>2012</c:v>
                </c:pt>
                <c:pt idx="2">
                  <c:v>2013</c:v>
                </c:pt>
                <c:pt idx="3">
                  <c:v>2014</c:v>
                </c:pt>
                <c:pt idx="4">
                  <c:v>2015</c:v>
                </c:pt>
                <c:pt idx="5">
                  <c:v>2016</c:v>
                </c:pt>
                <c:pt idx="6">
                  <c:v>2017</c:v>
                </c:pt>
              </c:numCache>
            </c:numRef>
          </c:cat>
          <c:val>
            <c:numRef>
              <c:f>Data!$Q$15:$Q$21</c:f>
              <c:numCache>
                <c:formatCode>General</c:formatCode>
                <c:ptCount val="7"/>
                <c:pt idx="0">
                  <c:v>80</c:v>
                </c:pt>
                <c:pt idx="1">
                  <c:v>105</c:v>
                </c:pt>
                <c:pt idx="2">
                  <c:v>116</c:v>
                </c:pt>
                <c:pt idx="3">
                  <c:v>132</c:v>
                </c:pt>
                <c:pt idx="4">
                  <c:v>147</c:v>
                </c:pt>
                <c:pt idx="5">
                  <c:v>172</c:v>
                </c:pt>
                <c:pt idx="6">
                  <c:v>147</c:v>
                </c:pt>
              </c:numCache>
            </c:numRef>
          </c:val>
          <c:smooth val="0"/>
          <c:extLst>
            <c:ext xmlns:c16="http://schemas.microsoft.com/office/drawing/2014/chart" uri="{C3380CC4-5D6E-409C-BE32-E72D297353CC}">
              <c16:uniqueId val="{00000001-6962-4BF5-ABED-C41E933160A0}"/>
            </c:ext>
          </c:extLst>
        </c:ser>
        <c:ser>
          <c:idx val="0"/>
          <c:order val="1"/>
          <c:tx>
            <c:strRef>
              <c:f>Data!$O$4</c:f>
              <c:strCache>
                <c:ptCount val="1"/>
                <c:pt idx="0">
                  <c:v>BAC&gt;=.08 ONLY</c:v>
                </c:pt>
              </c:strCache>
            </c:strRef>
          </c:tx>
          <c:spPr>
            <a:ln>
              <a:solidFill>
                <a:schemeClr val="accent6">
                  <a:lumMod val="75000"/>
                </a:schemeClr>
              </a:solidFill>
            </a:ln>
          </c:spPr>
          <c:marker>
            <c:spPr>
              <a:solidFill>
                <a:schemeClr val="accent6">
                  <a:lumMod val="75000"/>
                </a:schemeClr>
              </a:solidFill>
              <a:ln>
                <a:solidFill>
                  <a:schemeClr val="accent6">
                    <a:lumMod val="75000"/>
                  </a:schemeClr>
                </a:solidFill>
              </a:ln>
            </c:spPr>
          </c:marker>
          <c:dLbls>
            <c:dLbl>
              <c:idx val="0"/>
              <c:layout>
                <c:manualLayout>
                  <c:x val="-2.1343313847063113E-2"/>
                  <c:y val="-2.040282142927566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6962-4BF5-ABED-C41E933160A0}"/>
                </c:ext>
              </c:extLst>
            </c:dLbl>
            <c:dLbl>
              <c:idx val="4"/>
              <c:layout/>
              <c:dLblPos val="b"/>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6962-4BF5-ABED-C41E933160A0}"/>
                </c:ext>
              </c:extLst>
            </c:dLbl>
            <c:spPr>
              <a:noFill/>
              <a:ln>
                <a:noFill/>
              </a:ln>
              <a:effectLst/>
            </c:spPr>
            <c:txPr>
              <a:bodyPr/>
              <a:lstStyle/>
              <a:p>
                <a:pPr>
                  <a:defRPr sz="1400" b="1"/>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Data!$N$15:$N$21</c:f>
              <c:numCache>
                <c:formatCode>General</c:formatCode>
                <c:ptCount val="7"/>
                <c:pt idx="0">
                  <c:v>2011</c:v>
                </c:pt>
                <c:pt idx="1">
                  <c:v>2012</c:v>
                </c:pt>
                <c:pt idx="2">
                  <c:v>2013</c:v>
                </c:pt>
                <c:pt idx="3">
                  <c:v>2014</c:v>
                </c:pt>
                <c:pt idx="4">
                  <c:v>2015</c:v>
                </c:pt>
                <c:pt idx="5">
                  <c:v>2016</c:v>
                </c:pt>
                <c:pt idx="6">
                  <c:v>2017</c:v>
                </c:pt>
              </c:numCache>
            </c:numRef>
          </c:cat>
          <c:val>
            <c:numRef>
              <c:f>Data!$O$15:$O$21</c:f>
              <c:numCache>
                <c:formatCode>General</c:formatCode>
                <c:ptCount val="7"/>
                <c:pt idx="0">
                  <c:v>82</c:v>
                </c:pt>
                <c:pt idx="1">
                  <c:v>70</c:v>
                </c:pt>
                <c:pt idx="2">
                  <c:v>69</c:v>
                </c:pt>
                <c:pt idx="3">
                  <c:v>53</c:v>
                </c:pt>
                <c:pt idx="4">
                  <c:v>50</c:v>
                </c:pt>
                <c:pt idx="5">
                  <c:v>54</c:v>
                </c:pt>
                <c:pt idx="6">
                  <c:v>65</c:v>
                </c:pt>
              </c:numCache>
            </c:numRef>
          </c:val>
          <c:smooth val="0"/>
          <c:extLst>
            <c:ext xmlns:c16="http://schemas.microsoft.com/office/drawing/2014/chart" uri="{C3380CC4-5D6E-409C-BE32-E72D297353CC}">
              <c16:uniqueId val="{00000004-6962-4BF5-ABED-C41E933160A0}"/>
            </c:ext>
          </c:extLst>
        </c:ser>
        <c:ser>
          <c:idx val="1"/>
          <c:order val="2"/>
          <c:tx>
            <c:strRef>
              <c:f>Data!$P$4</c:f>
              <c:strCache>
                <c:ptCount val="1"/>
                <c:pt idx="0">
                  <c:v>ONE Drug Only (Drug Positive for one drug OR Alcohol less than .08)</c:v>
                </c:pt>
              </c:strCache>
            </c:strRef>
          </c:tx>
          <c:spPr>
            <a:ln>
              <a:solidFill>
                <a:schemeClr val="accent5">
                  <a:lumMod val="75000"/>
                </a:schemeClr>
              </a:solidFill>
            </a:ln>
          </c:spPr>
          <c:marker>
            <c:spPr>
              <a:solidFill>
                <a:schemeClr val="accent5">
                  <a:lumMod val="75000"/>
                </a:schemeClr>
              </a:solidFill>
              <a:ln>
                <a:solidFill>
                  <a:schemeClr val="accent5">
                    <a:lumMod val="75000"/>
                  </a:schemeClr>
                </a:solidFill>
              </a:ln>
            </c:spPr>
          </c:marker>
          <c:dLbls>
            <c:dLbl>
              <c:idx val="4"/>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6962-4BF5-ABED-C41E933160A0}"/>
                </c:ext>
              </c:extLst>
            </c:dLbl>
            <c:spPr>
              <a:noFill/>
              <a:ln>
                <a:noFill/>
              </a:ln>
              <a:effectLst/>
            </c:spPr>
            <c:txPr>
              <a:bodyPr/>
              <a:lstStyle/>
              <a:p>
                <a:pPr>
                  <a:defRPr sz="1400" b="1"/>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Data!$N$15:$N$21</c:f>
              <c:numCache>
                <c:formatCode>General</c:formatCode>
                <c:ptCount val="7"/>
                <c:pt idx="0">
                  <c:v>2011</c:v>
                </c:pt>
                <c:pt idx="1">
                  <c:v>2012</c:v>
                </c:pt>
                <c:pt idx="2">
                  <c:v>2013</c:v>
                </c:pt>
                <c:pt idx="3">
                  <c:v>2014</c:v>
                </c:pt>
                <c:pt idx="4">
                  <c:v>2015</c:v>
                </c:pt>
                <c:pt idx="5">
                  <c:v>2016</c:v>
                </c:pt>
                <c:pt idx="6">
                  <c:v>2017</c:v>
                </c:pt>
              </c:numCache>
            </c:numRef>
          </c:cat>
          <c:val>
            <c:numRef>
              <c:f>Data!$P$15:$P$21</c:f>
              <c:numCache>
                <c:formatCode>General</c:formatCode>
                <c:ptCount val="7"/>
                <c:pt idx="0">
                  <c:v>47</c:v>
                </c:pt>
                <c:pt idx="1">
                  <c:v>35</c:v>
                </c:pt>
                <c:pt idx="2">
                  <c:v>42</c:v>
                </c:pt>
                <c:pt idx="3">
                  <c:v>45</c:v>
                </c:pt>
                <c:pt idx="4">
                  <c:v>55</c:v>
                </c:pt>
                <c:pt idx="5">
                  <c:v>47</c:v>
                </c:pt>
                <c:pt idx="6">
                  <c:v>52</c:v>
                </c:pt>
              </c:numCache>
            </c:numRef>
          </c:val>
          <c:smooth val="0"/>
          <c:extLst>
            <c:ext xmlns:c16="http://schemas.microsoft.com/office/drawing/2014/chart" uri="{C3380CC4-5D6E-409C-BE32-E72D297353CC}">
              <c16:uniqueId val="{00000006-6962-4BF5-ABED-C41E933160A0}"/>
            </c:ext>
          </c:extLst>
        </c:ser>
        <c:dLbls>
          <c:showLegendKey val="0"/>
          <c:showVal val="0"/>
          <c:showCatName val="0"/>
          <c:showSerName val="0"/>
          <c:showPercent val="0"/>
          <c:showBubbleSize val="0"/>
        </c:dLbls>
        <c:marker val="1"/>
        <c:smooth val="0"/>
        <c:axId val="149816320"/>
        <c:axId val="195867136"/>
      </c:lineChart>
      <c:catAx>
        <c:axId val="149816320"/>
        <c:scaling>
          <c:orientation val="minMax"/>
        </c:scaling>
        <c:delete val="0"/>
        <c:axPos val="b"/>
        <c:numFmt formatCode="General" sourceLinked="1"/>
        <c:majorTickMark val="out"/>
        <c:minorTickMark val="none"/>
        <c:tickLblPos val="nextTo"/>
        <c:txPr>
          <a:bodyPr/>
          <a:lstStyle/>
          <a:p>
            <a:pPr>
              <a:defRPr b="1" i="1"/>
            </a:pPr>
            <a:endParaRPr lang="en-US"/>
          </a:p>
        </c:txPr>
        <c:crossAx val="195867136"/>
        <c:crosses val="autoZero"/>
        <c:auto val="1"/>
        <c:lblAlgn val="ctr"/>
        <c:lblOffset val="100"/>
        <c:noMultiLvlLbl val="0"/>
      </c:catAx>
      <c:valAx>
        <c:axId val="195867136"/>
        <c:scaling>
          <c:orientation val="minMax"/>
        </c:scaling>
        <c:delete val="0"/>
        <c:axPos val="l"/>
        <c:majorGridlines/>
        <c:numFmt formatCode="General" sourceLinked="1"/>
        <c:majorTickMark val="out"/>
        <c:minorTickMark val="none"/>
        <c:tickLblPos val="nextTo"/>
        <c:crossAx val="149816320"/>
        <c:crosses val="autoZero"/>
        <c:crossBetween val="between"/>
        <c:majorUnit val="40"/>
      </c:valAx>
    </c:plotArea>
    <c:legend>
      <c:legendPos val="b"/>
      <c:layout/>
      <c:overlay val="0"/>
      <c:txPr>
        <a:bodyPr/>
        <a:lstStyle/>
        <a:p>
          <a:pPr>
            <a:defRPr sz="1200" b="1"/>
          </a:pPr>
          <a:endParaRPr lang="en-US"/>
        </a:p>
      </c:txPr>
    </c:legend>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CDC538B1-E1A8-5042-93A7-E60D0B72514D}" type="datetimeFigureOut">
              <a:rPr lang="en-US" smtClean="0"/>
              <a:t>5/15/2019</a:t>
            </a:fld>
            <a:endParaRPr lang="en-US"/>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37CC1620-3ACE-F248-A9BE-42C132E55C8A}" type="slidenum">
              <a:rPr lang="en-US" smtClean="0"/>
              <a:t>‹#›</a:t>
            </a:fld>
            <a:endParaRPr lang="en-US"/>
          </a:p>
        </p:txBody>
      </p:sp>
    </p:spTree>
    <p:extLst>
      <p:ext uri="{BB962C8B-B14F-4D97-AF65-F5344CB8AC3E}">
        <p14:creationId xmlns:p14="http://schemas.microsoft.com/office/powerpoint/2010/main" val="5602387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2458">
              <a:defRPr/>
            </a:pPr>
            <a:fld id="{37CC1620-3ACE-F248-A9BE-42C132E55C8A}" type="slidenum">
              <a:rPr lang="en-US">
                <a:solidFill>
                  <a:prstClr val="black"/>
                </a:solidFill>
                <a:latin typeface="Calibri"/>
              </a:rPr>
              <a:pPr defTabSz="462458">
                <a:defRPr/>
              </a:pPr>
              <a:t>1</a:t>
            </a:fld>
            <a:endParaRPr lang="en-US">
              <a:solidFill>
                <a:prstClr val="black"/>
              </a:solidFill>
              <a:latin typeface="Calibri"/>
            </a:endParaRPr>
          </a:p>
        </p:txBody>
      </p:sp>
    </p:spTree>
    <p:extLst>
      <p:ext uri="{BB962C8B-B14F-4D97-AF65-F5344CB8AC3E}">
        <p14:creationId xmlns:p14="http://schemas.microsoft.com/office/powerpoint/2010/main" val="4271734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3163" y="688975"/>
            <a:ext cx="2330450" cy="1747838"/>
          </a:xfrm>
        </p:spPr>
      </p:sp>
      <p:sp>
        <p:nvSpPr>
          <p:cNvPr id="3" name="Notes Placeholder 2"/>
          <p:cNvSpPr>
            <a:spLocks noGrp="1"/>
          </p:cNvSpPr>
          <p:nvPr>
            <p:ph type="body" idx="1"/>
          </p:nvPr>
        </p:nvSpPr>
        <p:spPr>
          <a:xfrm>
            <a:off x="695008" y="2757995"/>
            <a:ext cx="5560060" cy="5323571"/>
          </a:xfrm>
        </p:spPr>
        <p:txBody>
          <a:bodyPr/>
          <a:lstStyle/>
          <a:p>
            <a:endParaRPr lang="en-US" b="1" baseline="0" dirty="0"/>
          </a:p>
        </p:txBody>
      </p:sp>
      <p:sp>
        <p:nvSpPr>
          <p:cNvPr id="4" name="Slide Number Placeholder 3"/>
          <p:cNvSpPr>
            <a:spLocks noGrp="1"/>
          </p:cNvSpPr>
          <p:nvPr>
            <p:ph type="sldNum" sz="quarter" idx="10"/>
          </p:nvPr>
        </p:nvSpPr>
        <p:spPr/>
        <p:txBody>
          <a:bodyPr/>
          <a:lstStyle/>
          <a:p>
            <a:pPr>
              <a:defRPr/>
            </a:pPr>
            <a:fld id="{FB1127B0-F02E-4612-8C7F-78B439C04316}"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1557958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CC1620-3ACE-F248-A9BE-42C132E55C8A}" type="slidenum">
              <a:rPr lang="en-US" smtClean="0"/>
              <a:t>11</a:t>
            </a:fld>
            <a:endParaRPr lang="en-US"/>
          </a:p>
        </p:txBody>
      </p:sp>
    </p:spTree>
    <p:extLst>
      <p:ext uri="{BB962C8B-B14F-4D97-AF65-F5344CB8AC3E}">
        <p14:creationId xmlns:p14="http://schemas.microsoft.com/office/powerpoint/2010/main" val="1101002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CC1620-3ACE-F248-A9BE-42C132E55C8A}" type="slidenum">
              <a:rPr lang="en-US" smtClean="0"/>
              <a:t>13</a:t>
            </a:fld>
            <a:endParaRPr lang="en-US"/>
          </a:p>
        </p:txBody>
      </p:sp>
    </p:spTree>
    <p:extLst>
      <p:ext uri="{BB962C8B-B14F-4D97-AF65-F5344CB8AC3E}">
        <p14:creationId xmlns:p14="http://schemas.microsoft.com/office/powerpoint/2010/main" val="1166852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CC1620-3ACE-F248-A9BE-42C132E55C8A}" type="slidenum">
              <a:rPr lang="en-US" smtClean="0"/>
              <a:t>14</a:t>
            </a:fld>
            <a:endParaRPr lang="en-US"/>
          </a:p>
        </p:txBody>
      </p:sp>
    </p:spTree>
    <p:extLst>
      <p:ext uri="{BB962C8B-B14F-4D97-AF65-F5344CB8AC3E}">
        <p14:creationId xmlns:p14="http://schemas.microsoft.com/office/powerpoint/2010/main" val="1603923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CC1620-3ACE-F248-A9BE-42C132E55C8A}" type="slidenum">
              <a:rPr lang="en-US" smtClean="0"/>
              <a:t>18</a:t>
            </a:fld>
            <a:endParaRPr lang="en-US"/>
          </a:p>
        </p:txBody>
      </p:sp>
    </p:spTree>
    <p:extLst>
      <p:ext uri="{BB962C8B-B14F-4D97-AF65-F5344CB8AC3E}">
        <p14:creationId xmlns:p14="http://schemas.microsoft.com/office/powerpoint/2010/main" val="867256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2458">
              <a:defRPr/>
            </a:pPr>
            <a:fld id="{37CC1620-3ACE-F248-A9BE-42C132E55C8A}" type="slidenum">
              <a:rPr lang="en-US">
                <a:solidFill>
                  <a:prstClr val="black"/>
                </a:solidFill>
                <a:latin typeface="Calibri"/>
              </a:rPr>
              <a:pPr defTabSz="462458">
                <a:defRPr/>
              </a:pPr>
              <a:t>26</a:t>
            </a:fld>
            <a:endParaRPr lang="en-US">
              <a:solidFill>
                <a:prstClr val="black"/>
              </a:solidFill>
              <a:latin typeface="Calibri"/>
            </a:endParaRPr>
          </a:p>
        </p:txBody>
      </p:sp>
    </p:spTree>
    <p:extLst>
      <p:ext uri="{BB962C8B-B14F-4D97-AF65-F5344CB8AC3E}">
        <p14:creationId xmlns:p14="http://schemas.microsoft.com/office/powerpoint/2010/main" val="880427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Title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7A9634C-365A-9845-9775-8941B6FBB9ED}" type="datetimeFigureOut">
              <a:rPr lang="en-US" smtClean="0"/>
              <a:t>5/15/2019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AC8EB61-6689-BD46-842D-184A5EFC0833}" type="slidenum">
              <a:rPr lang="en-US" smtClean="0"/>
              <a:t>‹#›</a:t>
            </a:fld>
            <a:endParaRPr lang="en-US"/>
          </a:p>
        </p:txBody>
      </p:sp>
    </p:spTree>
    <p:extLst>
      <p:ext uri="{BB962C8B-B14F-4D97-AF65-F5344CB8AC3E}">
        <p14:creationId xmlns:p14="http://schemas.microsoft.com/office/powerpoint/2010/main" val="331027755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Section Header 2">
    <p:spTree>
      <p:nvGrpSpPr>
        <p:cNvPr id="1" name=""/>
        <p:cNvGrpSpPr/>
        <p:nvPr/>
      </p:nvGrpSpPr>
      <p:grpSpPr>
        <a:xfrm>
          <a:off x="0" y="0"/>
          <a:ext cx="0" cy="0"/>
          <a:chOff x="0" y="0"/>
          <a:chExt cx="0" cy="0"/>
        </a:xfrm>
      </p:grpSpPr>
      <p:pic>
        <p:nvPicPr>
          <p:cNvPr id="4"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a:spLocks noGrp="1"/>
          </p:cNvSpPr>
          <p:nvPr>
            <p:ph type="title"/>
          </p:nvPr>
        </p:nvSpPr>
        <p:spPr>
          <a:xfrm>
            <a:off x="402088" y="2614259"/>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lvl="0"/>
            <a:r>
              <a:rPr lang="en-US" smtClean="0"/>
              <a:t>Click to edit Master title style</a:t>
            </a:r>
            <a:endParaRPr lang="en-US" dirty="0"/>
          </a:p>
        </p:txBody>
      </p:sp>
      <p:sp>
        <p:nvSpPr>
          <p:cNvPr id="13" name="Text Placeholder 2"/>
          <p:cNvSpPr>
            <a:spLocks noGrp="1"/>
          </p:cNvSpPr>
          <p:nvPr>
            <p:ph type="body" idx="1"/>
          </p:nvPr>
        </p:nvSpPr>
        <p:spPr>
          <a:xfrm>
            <a:off x="402088" y="3891383"/>
            <a:ext cx="6510528" cy="329184"/>
          </a:xfrm>
        </p:spPr>
        <p:txBody>
          <a:bodyPr>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1089703B-F707-644A-8F16-16E52AB5B640}" type="slidenum">
              <a:rPr lang="en-US" smtClean="0"/>
              <a:t>‹#›</a:t>
            </a:fld>
            <a:endParaRPr lang="en-US"/>
          </a:p>
        </p:txBody>
      </p:sp>
    </p:spTree>
    <p:extLst>
      <p:ext uri="{BB962C8B-B14F-4D97-AF65-F5344CB8AC3E}">
        <p14:creationId xmlns:p14="http://schemas.microsoft.com/office/powerpoint/2010/main" val="601965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endParaRPr lang="en-US"/>
          </a:p>
        </p:txBody>
      </p:sp>
      <p:sp>
        <p:nvSpPr>
          <p:cNvPr id="5" name="Slide Number Placeholder 5"/>
          <p:cNvSpPr>
            <a:spLocks noGrp="1"/>
          </p:cNvSpPr>
          <p:nvPr>
            <p:ph type="sldNum" sz="quarter" idx="11"/>
          </p:nvPr>
        </p:nvSpPr>
        <p:spPr/>
        <p:txBody>
          <a:bodyPr/>
          <a:lstStyle>
            <a:lvl1pPr>
              <a:defRPr/>
            </a:lvl1pPr>
          </a:lstStyle>
          <a:p>
            <a:fld id="{1089703B-F707-644A-8F16-16E52AB5B640}" type="slidenum">
              <a:rPr lang="en-US" smtClean="0"/>
              <a:t>‹#›</a:t>
            </a:fld>
            <a:endParaRPr lang="en-US"/>
          </a:p>
        </p:txBody>
      </p:sp>
    </p:spTree>
    <p:extLst>
      <p:ext uri="{BB962C8B-B14F-4D97-AF65-F5344CB8AC3E}">
        <p14:creationId xmlns:p14="http://schemas.microsoft.com/office/powerpoint/2010/main" val="2671016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endParaRPr lang="en-US"/>
          </a:p>
        </p:txBody>
      </p:sp>
      <p:sp>
        <p:nvSpPr>
          <p:cNvPr id="5" name="Slide Number Placeholder 5"/>
          <p:cNvSpPr>
            <a:spLocks noGrp="1"/>
          </p:cNvSpPr>
          <p:nvPr>
            <p:ph type="sldNum" sz="quarter" idx="11"/>
          </p:nvPr>
        </p:nvSpPr>
        <p:spPr/>
        <p:txBody>
          <a:bodyPr/>
          <a:lstStyle>
            <a:lvl1pPr>
              <a:defRPr/>
            </a:lvl1pPr>
          </a:lstStyle>
          <a:p>
            <a:fld id="{1089703B-F707-644A-8F16-16E52AB5B640}" type="slidenum">
              <a:rPr lang="en-US" smtClean="0"/>
              <a:t>‹#›</a:t>
            </a:fld>
            <a:endParaRPr lang="en-US"/>
          </a:p>
        </p:txBody>
      </p:sp>
    </p:spTree>
    <p:extLst>
      <p:ext uri="{BB962C8B-B14F-4D97-AF65-F5344CB8AC3E}">
        <p14:creationId xmlns:p14="http://schemas.microsoft.com/office/powerpoint/2010/main" val="10755980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345713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CB1130E-5784-41B1-85F6-14CA0ACFAA0A}" type="datetime1">
              <a:rPr lang="en-US" smtClean="0"/>
              <a:t>5/15/2019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5BCCCDE-5E0C-E940-8EA0-3BEF1FFF6036}" type="slidenum">
              <a:rPr lang="en-US"/>
              <a:pPr>
                <a:defRPr/>
              </a:pPr>
              <a:t>‹#›</a:t>
            </a:fld>
            <a:endParaRPr lang="en-US"/>
          </a:p>
        </p:txBody>
      </p:sp>
    </p:spTree>
    <p:extLst>
      <p:ext uri="{BB962C8B-B14F-4D97-AF65-F5344CB8AC3E}">
        <p14:creationId xmlns:p14="http://schemas.microsoft.com/office/powerpoint/2010/main" val="1852098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A9D78D1-A90C-4ABE-9C9F-6359709BB9D4}" type="datetime1">
              <a:rPr lang="en-US" smtClean="0"/>
              <a:t>5/15/2019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2630FE2-898A-7141-8325-867B8BFB7988}" type="slidenum">
              <a:rPr lang="en-US"/>
              <a:pPr>
                <a:defRPr/>
              </a:pPr>
              <a:t>‹#›</a:t>
            </a:fld>
            <a:endParaRPr lang="en-US"/>
          </a:p>
        </p:txBody>
      </p:sp>
    </p:spTree>
    <p:extLst>
      <p:ext uri="{BB962C8B-B14F-4D97-AF65-F5344CB8AC3E}">
        <p14:creationId xmlns:p14="http://schemas.microsoft.com/office/powerpoint/2010/main" val="23874312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fld id="{8E676E64-710F-4205-9063-434C6CE77300}" type="datetime1">
              <a:rPr lang="en-US" smtClean="0"/>
              <a:t>5/15/2019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C08A4C-8464-1E47-B847-8E6BF65C4C32}" type="slidenum">
              <a:rPr lang="en-US"/>
              <a:pPr>
                <a:defRPr/>
              </a:pPr>
              <a:t>‹#›</a:t>
            </a:fld>
            <a:endParaRPr lang="en-US"/>
          </a:p>
        </p:txBody>
      </p:sp>
    </p:spTree>
    <p:extLst>
      <p:ext uri="{BB962C8B-B14F-4D97-AF65-F5344CB8AC3E}">
        <p14:creationId xmlns:p14="http://schemas.microsoft.com/office/powerpoint/2010/main" val="840516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E07DB74-6753-4C39-B12F-A73B1CB0F94F}" type="datetime1">
              <a:rPr lang="en-US" smtClean="0"/>
              <a:t>5/15/2019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88A3992-A97F-774B-BD02-0406FAAC91C4}" type="slidenum">
              <a:rPr lang="en-US"/>
              <a:pPr>
                <a:defRPr/>
              </a:pPr>
              <a:t>‹#›</a:t>
            </a:fld>
            <a:endParaRPr lang="en-US"/>
          </a:p>
        </p:txBody>
      </p:sp>
    </p:spTree>
    <p:extLst>
      <p:ext uri="{BB962C8B-B14F-4D97-AF65-F5344CB8AC3E}">
        <p14:creationId xmlns:p14="http://schemas.microsoft.com/office/powerpoint/2010/main" val="3064579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037047B-F84E-4147-AE78-FE005B578CF2}" type="datetime1">
              <a:rPr lang="en-US" smtClean="0"/>
              <a:t>5/15/2019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A7CBB89-4E27-3841-9633-94E5C22E0163}" type="slidenum">
              <a:rPr lang="en-US"/>
              <a:pPr>
                <a:defRPr/>
              </a:pPr>
              <a:t>‹#›</a:t>
            </a:fld>
            <a:endParaRPr lang="en-US"/>
          </a:p>
        </p:txBody>
      </p:sp>
    </p:spTree>
    <p:extLst>
      <p:ext uri="{BB962C8B-B14F-4D97-AF65-F5344CB8AC3E}">
        <p14:creationId xmlns:p14="http://schemas.microsoft.com/office/powerpoint/2010/main" val="34214570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617F6ED-32E3-4476-B056-5228D575A68B}" type="datetime1">
              <a:rPr lang="en-US" smtClean="0"/>
              <a:t>5/15/2019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8E20B79-08C2-8F48-AC17-9B33278495E6}" type="slidenum">
              <a:rPr lang="en-US"/>
              <a:pPr>
                <a:defRPr/>
              </a:pPr>
              <a:t>‹#›</a:t>
            </a:fld>
            <a:endParaRPr lang="en-US"/>
          </a:p>
        </p:txBody>
      </p:sp>
    </p:spTree>
    <p:extLst>
      <p:ext uri="{BB962C8B-B14F-4D97-AF65-F5344CB8AC3E}">
        <p14:creationId xmlns:p14="http://schemas.microsoft.com/office/powerpoint/2010/main" val="3415836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7A9634C-365A-9845-9775-8941B6FBB9ED}" type="datetimeFigureOut">
              <a:rPr lang="en-US" smtClean="0"/>
              <a:t>5/15/2019</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0AC8EB61-6689-BD46-842D-184A5EFC0833}" type="slidenum">
              <a:rPr lang="en-US" smtClean="0"/>
              <a:t>‹#›</a:t>
            </a:fld>
            <a:endParaRPr lang="en-US"/>
          </a:p>
        </p:txBody>
      </p:sp>
    </p:spTree>
    <p:extLst>
      <p:ext uri="{BB962C8B-B14F-4D97-AF65-F5344CB8AC3E}">
        <p14:creationId xmlns:p14="http://schemas.microsoft.com/office/powerpoint/2010/main" val="255230759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CF67005-B997-4436-A561-006DED3B30C2}" type="datetime1">
              <a:rPr lang="en-US" smtClean="0"/>
              <a:t>5/15/2019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B4458FC-17D4-6242-8894-6B25AA16F61D}" type="slidenum">
              <a:rPr lang="en-US"/>
              <a:pPr>
                <a:defRPr/>
              </a:pPr>
              <a:t>‹#›</a:t>
            </a:fld>
            <a:endParaRPr lang="en-US"/>
          </a:p>
        </p:txBody>
      </p:sp>
    </p:spTree>
    <p:extLst>
      <p:ext uri="{BB962C8B-B14F-4D97-AF65-F5344CB8AC3E}">
        <p14:creationId xmlns:p14="http://schemas.microsoft.com/office/powerpoint/2010/main" val="390326058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BD430141-5C73-45AC-B259-40968FAA5433}" type="datetime1">
              <a:rPr lang="en-US" smtClean="0"/>
              <a:t>5/15/2019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FC9739F-CCA5-9643-A581-D328CFA1A536}" type="slidenum">
              <a:rPr lang="en-US"/>
              <a:pPr>
                <a:defRPr/>
              </a:pPr>
              <a:t>‹#›</a:t>
            </a:fld>
            <a:endParaRPr lang="en-US"/>
          </a:p>
        </p:txBody>
      </p:sp>
    </p:spTree>
    <p:extLst>
      <p:ext uri="{BB962C8B-B14F-4D97-AF65-F5344CB8AC3E}">
        <p14:creationId xmlns:p14="http://schemas.microsoft.com/office/powerpoint/2010/main" val="8742579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BDFB0DDD-92F2-4442-84E9-14ACCE459163}" type="datetime1">
              <a:rPr lang="en-US" smtClean="0"/>
              <a:t>5/15/2019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C6094C8-5EEC-0E45-8330-B362EDD0B7F3}" type="slidenum">
              <a:rPr lang="en-US"/>
              <a:pPr>
                <a:defRPr/>
              </a:pPr>
              <a:t>‹#›</a:t>
            </a:fld>
            <a:endParaRPr lang="en-US"/>
          </a:p>
        </p:txBody>
      </p:sp>
    </p:spTree>
    <p:extLst>
      <p:ext uri="{BB962C8B-B14F-4D97-AF65-F5344CB8AC3E}">
        <p14:creationId xmlns:p14="http://schemas.microsoft.com/office/powerpoint/2010/main" val="26278652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9D19D81-F5A8-407D-89A8-646D913946A7}" type="datetime1">
              <a:rPr lang="en-US" smtClean="0"/>
              <a:t>5/15/2019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45EC52C-C25F-3644-BEF7-3D4987B7CC91}" type="slidenum">
              <a:rPr lang="en-US"/>
              <a:pPr>
                <a:defRPr/>
              </a:pPr>
              <a:t>‹#›</a:t>
            </a:fld>
            <a:endParaRPr lang="en-US"/>
          </a:p>
        </p:txBody>
      </p:sp>
    </p:spTree>
    <p:extLst>
      <p:ext uri="{BB962C8B-B14F-4D97-AF65-F5344CB8AC3E}">
        <p14:creationId xmlns:p14="http://schemas.microsoft.com/office/powerpoint/2010/main" val="28266986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7D67AFB-4219-4ED0-85DC-63419634D2CE}" type="datetime1">
              <a:rPr lang="en-US" smtClean="0"/>
              <a:t>5/15/2019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8B42764-A80E-7648-A42B-33AC3AA8CAAD}" type="slidenum">
              <a:rPr lang="en-US"/>
              <a:pPr>
                <a:defRPr/>
              </a:pPr>
              <a:t>‹#›</a:t>
            </a:fld>
            <a:endParaRPr lang="en-US"/>
          </a:p>
        </p:txBody>
      </p:sp>
    </p:spTree>
    <p:extLst>
      <p:ext uri="{BB962C8B-B14F-4D97-AF65-F5344CB8AC3E}">
        <p14:creationId xmlns:p14="http://schemas.microsoft.com/office/powerpoint/2010/main" val="14167484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3FE280-60E5-4CAE-935C-B5173D80D4BF}" type="datetime1">
              <a:rPr lang="en-US" smtClean="0"/>
              <a:t>5/15/2019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84CE81-7DE4-BA41-BD5F-97F90C12BD3A}" type="slidenum">
              <a:rPr lang="en-US" smtClean="0"/>
              <a:t>‹#›</a:t>
            </a:fld>
            <a:endParaRPr lang="en-US"/>
          </a:p>
        </p:txBody>
      </p:sp>
    </p:spTree>
    <p:extLst>
      <p:ext uri="{BB962C8B-B14F-4D97-AF65-F5344CB8AC3E}">
        <p14:creationId xmlns:p14="http://schemas.microsoft.com/office/powerpoint/2010/main" val="14944031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50EB73-0E58-4F00-8ACE-A22A5178BF1B}" type="datetime1">
              <a:rPr lang="en-US" smtClean="0"/>
              <a:t>5/15/2019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89703B-F707-644A-8F16-16E52AB5B640}" type="slidenum">
              <a:rPr lang="en-US" smtClean="0"/>
              <a:t>‹#›</a:t>
            </a:fld>
            <a:endParaRPr lang="en-US"/>
          </a:p>
        </p:txBody>
      </p:sp>
    </p:spTree>
    <p:extLst>
      <p:ext uri="{BB962C8B-B14F-4D97-AF65-F5344CB8AC3E}">
        <p14:creationId xmlns:p14="http://schemas.microsoft.com/office/powerpoint/2010/main" val="19864664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775F13-89B9-430B-BD80-FAC101E5670E}" type="datetime1">
              <a:rPr lang="en-US" smtClean="0"/>
              <a:t>5/15/2019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89703B-F707-644A-8F16-16E52AB5B640}" type="slidenum">
              <a:rPr lang="en-US" smtClean="0"/>
              <a:t>‹#›</a:t>
            </a:fld>
            <a:endParaRPr lang="en-US"/>
          </a:p>
        </p:txBody>
      </p:sp>
    </p:spTree>
    <p:extLst>
      <p:ext uri="{BB962C8B-B14F-4D97-AF65-F5344CB8AC3E}">
        <p14:creationId xmlns:p14="http://schemas.microsoft.com/office/powerpoint/2010/main" val="15668290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59E5F8F-1610-4D7C-9E79-61A3FF5D737A}" type="datetime1">
              <a:rPr lang="en-US" smtClean="0"/>
              <a:t>5/15/2019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89703B-F707-644A-8F16-16E52AB5B640}" type="slidenum">
              <a:rPr lang="en-US" smtClean="0"/>
              <a:t>‹#›</a:t>
            </a:fld>
            <a:endParaRPr lang="en-US"/>
          </a:p>
        </p:txBody>
      </p:sp>
    </p:spTree>
    <p:extLst>
      <p:ext uri="{BB962C8B-B14F-4D97-AF65-F5344CB8AC3E}">
        <p14:creationId xmlns:p14="http://schemas.microsoft.com/office/powerpoint/2010/main" val="26161769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984FBE-895D-4A6B-9E2D-2420BF3CA613}" type="datetime1">
              <a:rPr lang="en-US" smtClean="0"/>
              <a:t>5/15/2019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89703B-F707-644A-8F16-16E52AB5B640}" type="slidenum">
              <a:rPr lang="en-US" smtClean="0"/>
              <a:t>‹#›</a:t>
            </a:fld>
            <a:endParaRPr lang="en-US"/>
          </a:p>
        </p:txBody>
      </p:sp>
    </p:spTree>
    <p:extLst>
      <p:ext uri="{BB962C8B-B14F-4D97-AF65-F5344CB8AC3E}">
        <p14:creationId xmlns:p14="http://schemas.microsoft.com/office/powerpoint/2010/main" val="251950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01168" y="407155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a:off x="201168" y="5260269"/>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smtClean="0"/>
              <a:t>Click to edit Master subtitle style</a:t>
            </a:r>
            <a:endParaRPr lang="en-US" dirty="0"/>
          </a:p>
        </p:txBody>
      </p:sp>
      <p:sp>
        <p:nvSpPr>
          <p:cNvPr id="5" name="Date Placeholder 3"/>
          <p:cNvSpPr>
            <a:spLocks noGrp="1"/>
          </p:cNvSpPr>
          <p:nvPr>
            <p:ph type="dt" sz="half" idx="10"/>
          </p:nvPr>
        </p:nvSpPr>
        <p:spPr>
          <a:xfrm>
            <a:off x="201613" y="5870575"/>
            <a:ext cx="2176462" cy="201613"/>
          </a:xfrm>
        </p:spPr>
        <p:txBody>
          <a:bodyPr/>
          <a:lstStyle>
            <a:lvl1pPr>
              <a:defRPr/>
            </a:lvl1pPr>
          </a:lstStyle>
          <a:p>
            <a:fld id="{0C90C3BD-39F5-EE48-868D-8BF0A6587169}" type="datetimeFigureOut">
              <a:rPr lang="en-US" smtClean="0"/>
              <a:t>5/15/2019</a:t>
            </a:fld>
            <a:endParaRPr lang="en-US"/>
          </a:p>
        </p:txBody>
      </p:sp>
      <p:sp>
        <p:nvSpPr>
          <p:cNvPr id="6" name="Slide Number Placeholder 5"/>
          <p:cNvSpPr>
            <a:spLocks noGrp="1"/>
          </p:cNvSpPr>
          <p:nvPr>
            <p:ph type="sldNum" sz="quarter" idx="11"/>
          </p:nvPr>
        </p:nvSpPr>
        <p:spPr>
          <a:xfrm>
            <a:off x="8401050" y="5767388"/>
            <a:ext cx="503238" cy="503237"/>
          </a:xfrm>
        </p:spPr>
        <p:txBody>
          <a:bodyPr/>
          <a:lstStyle>
            <a:lvl1pPr>
              <a:defRPr/>
            </a:lvl1pPr>
          </a:lstStyle>
          <a:p>
            <a:fld id="{7D84CE81-7DE4-BA41-BD5F-97F90C12BD3A}" type="slidenum">
              <a:rPr lang="en-US" smtClean="0"/>
              <a:t>‹#›</a:t>
            </a:fld>
            <a:endParaRPr lang="en-US"/>
          </a:p>
        </p:txBody>
      </p:sp>
    </p:spTree>
    <p:extLst>
      <p:ext uri="{BB962C8B-B14F-4D97-AF65-F5344CB8AC3E}">
        <p14:creationId xmlns:p14="http://schemas.microsoft.com/office/powerpoint/2010/main" val="25291351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8E6A545-38F3-48F7-9EBD-A965EA2DADDF}" type="datetime1">
              <a:rPr lang="en-US" smtClean="0"/>
              <a:t>5/15/2019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89703B-F707-644A-8F16-16E52AB5B640}" type="slidenum">
              <a:rPr lang="en-US" smtClean="0"/>
              <a:t>‹#›</a:t>
            </a:fld>
            <a:endParaRPr lang="en-US"/>
          </a:p>
        </p:txBody>
      </p:sp>
    </p:spTree>
    <p:extLst>
      <p:ext uri="{BB962C8B-B14F-4D97-AF65-F5344CB8AC3E}">
        <p14:creationId xmlns:p14="http://schemas.microsoft.com/office/powerpoint/2010/main" val="4690198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406681-61DE-4681-BB93-FB20175113C9}" type="datetime1">
              <a:rPr lang="en-US" smtClean="0"/>
              <a:t>5/15/2019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89703B-F707-644A-8F16-16E52AB5B640}" type="slidenum">
              <a:rPr lang="en-US" smtClean="0"/>
              <a:t>‹#›</a:t>
            </a:fld>
            <a:endParaRPr lang="en-US"/>
          </a:p>
        </p:txBody>
      </p:sp>
    </p:spTree>
    <p:extLst>
      <p:ext uri="{BB962C8B-B14F-4D97-AF65-F5344CB8AC3E}">
        <p14:creationId xmlns:p14="http://schemas.microsoft.com/office/powerpoint/2010/main" val="5935063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935447-4D92-448B-B8AB-D185FFB545F0}" type="datetime1">
              <a:rPr lang="en-US" smtClean="0"/>
              <a:t>5/15/2019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84CE81-7DE4-BA41-BD5F-97F90C12BD3A}" type="slidenum">
              <a:rPr lang="en-US" smtClean="0"/>
              <a:t>‹#›</a:t>
            </a:fld>
            <a:endParaRPr lang="en-US"/>
          </a:p>
        </p:txBody>
      </p:sp>
    </p:spTree>
    <p:extLst>
      <p:ext uri="{BB962C8B-B14F-4D97-AF65-F5344CB8AC3E}">
        <p14:creationId xmlns:p14="http://schemas.microsoft.com/office/powerpoint/2010/main" val="26021666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E1E620-597F-4DC7-996A-0C4931108877}" type="datetime1">
              <a:rPr lang="en-US" smtClean="0"/>
              <a:t>5/15/2019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89703B-F707-644A-8F16-16E52AB5B640}" type="slidenum">
              <a:rPr lang="en-US" smtClean="0"/>
              <a:t>‹#›</a:t>
            </a:fld>
            <a:endParaRPr lang="en-US"/>
          </a:p>
        </p:txBody>
      </p:sp>
    </p:spTree>
    <p:extLst>
      <p:ext uri="{BB962C8B-B14F-4D97-AF65-F5344CB8AC3E}">
        <p14:creationId xmlns:p14="http://schemas.microsoft.com/office/powerpoint/2010/main" val="24620461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344F64-D0BF-45B1-BE03-1552B4C24F32}" type="datetime1">
              <a:rPr lang="en-US" smtClean="0"/>
              <a:t>5/15/2019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89703B-F707-644A-8F16-16E52AB5B640}" type="slidenum">
              <a:rPr lang="en-US" smtClean="0"/>
              <a:t>‹#›</a:t>
            </a:fld>
            <a:endParaRPr lang="en-US"/>
          </a:p>
        </p:txBody>
      </p:sp>
    </p:spTree>
    <p:extLst>
      <p:ext uri="{BB962C8B-B14F-4D97-AF65-F5344CB8AC3E}">
        <p14:creationId xmlns:p14="http://schemas.microsoft.com/office/powerpoint/2010/main" val="36763519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851090-36C2-4626-A30F-AF16A88C5C6C}" type="datetime1">
              <a:rPr lang="en-US" smtClean="0"/>
              <a:t>5/15/2019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89703B-F707-644A-8F16-16E52AB5B640}" type="slidenum">
              <a:rPr lang="en-US" smtClean="0"/>
              <a:t>‹#›</a:t>
            </a:fld>
            <a:endParaRPr lang="en-US"/>
          </a:p>
        </p:txBody>
      </p:sp>
    </p:spTree>
    <p:extLst>
      <p:ext uri="{BB962C8B-B14F-4D97-AF65-F5344CB8AC3E}">
        <p14:creationId xmlns:p14="http://schemas.microsoft.com/office/powerpoint/2010/main" val="4096809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4"/>
          <p:cNvSpPr>
            <a:spLocks noGrp="1"/>
          </p:cNvSpPr>
          <p:nvPr>
            <p:ph type="ftr" sz="quarter" idx="10"/>
          </p:nvPr>
        </p:nvSpPr>
        <p:spPr/>
        <p:txBody>
          <a:bodyPr/>
          <a:lstStyle>
            <a:lvl1pPr>
              <a:defRPr/>
            </a:lvl1pPr>
          </a:lstStyle>
          <a:p>
            <a:endParaRPr lang="en-US"/>
          </a:p>
        </p:txBody>
      </p:sp>
      <p:sp>
        <p:nvSpPr>
          <p:cNvPr id="5" name="Slide Number Placeholder 5"/>
          <p:cNvSpPr>
            <a:spLocks noGrp="1"/>
          </p:cNvSpPr>
          <p:nvPr>
            <p:ph type="sldNum" sz="quarter" idx="11"/>
          </p:nvPr>
        </p:nvSpPr>
        <p:spPr/>
        <p:txBody>
          <a:bodyPr/>
          <a:lstStyle>
            <a:lvl1pPr>
              <a:defRPr/>
            </a:lvl1pPr>
          </a:lstStyle>
          <a:p>
            <a:fld id="{1089703B-F707-644A-8F16-16E52AB5B640}" type="slidenum">
              <a:rPr lang="en-US" smtClean="0"/>
              <a:t>‹#›</a:t>
            </a:fld>
            <a:endParaRPr lang="en-US"/>
          </a:p>
        </p:txBody>
      </p:sp>
    </p:spTree>
    <p:extLst>
      <p:ext uri="{BB962C8B-B14F-4D97-AF65-F5344CB8AC3E}">
        <p14:creationId xmlns:p14="http://schemas.microsoft.com/office/powerpoint/2010/main" val="2574535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4"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02088" y="2614259"/>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lvl="0"/>
            <a:r>
              <a:rPr lang="en-US" smtClean="0"/>
              <a:t>Click to edit Master title style</a:t>
            </a:r>
            <a:endParaRPr lang="en-US" dirty="0"/>
          </a:p>
        </p:txBody>
      </p:sp>
      <p:sp>
        <p:nvSpPr>
          <p:cNvPr id="3" name="Text Placeholder 2"/>
          <p:cNvSpPr>
            <a:spLocks noGrp="1"/>
          </p:cNvSpPr>
          <p:nvPr>
            <p:ph type="body" idx="1"/>
          </p:nvPr>
        </p:nvSpPr>
        <p:spPr>
          <a:xfrm>
            <a:off x="402088" y="3891383"/>
            <a:ext cx="6510528" cy="329184"/>
          </a:xfrm>
        </p:spPr>
        <p:txBody>
          <a:bodyPr>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1089703B-F707-644A-8F16-16E52AB5B640}" type="slidenum">
              <a:rPr lang="en-US" smtClean="0"/>
              <a:t>‹#›</a:t>
            </a:fld>
            <a:endParaRPr lang="en-US"/>
          </a:p>
        </p:txBody>
      </p:sp>
    </p:spTree>
    <p:extLst>
      <p:ext uri="{BB962C8B-B14F-4D97-AF65-F5344CB8AC3E}">
        <p14:creationId xmlns:p14="http://schemas.microsoft.com/office/powerpoint/2010/main" val="3772938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
        <p:nvSpPr>
          <p:cNvPr id="5" name="Footer Placeholder 5"/>
          <p:cNvSpPr>
            <a:spLocks noGrp="1"/>
          </p:cNvSpPr>
          <p:nvPr>
            <p:ph type="ftr" sz="quarter" idx="10"/>
          </p:nvPr>
        </p:nvSpPr>
        <p:spPr/>
        <p:txBody>
          <a:bodyPr/>
          <a:lstStyle>
            <a:lvl1pPr>
              <a:defRPr/>
            </a:lvl1pPr>
          </a:lstStyle>
          <a:p>
            <a:endParaRPr lang="en-US"/>
          </a:p>
        </p:txBody>
      </p:sp>
      <p:sp>
        <p:nvSpPr>
          <p:cNvPr id="6" name="Slide Number Placeholder 6"/>
          <p:cNvSpPr>
            <a:spLocks noGrp="1"/>
          </p:cNvSpPr>
          <p:nvPr>
            <p:ph type="sldNum" sz="quarter" idx="11"/>
          </p:nvPr>
        </p:nvSpPr>
        <p:spPr/>
        <p:txBody>
          <a:bodyPr/>
          <a:lstStyle>
            <a:lvl1pPr>
              <a:defRPr/>
            </a:lvl1pPr>
          </a:lstStyle>
          <a:p>
            <a:fld id="{1089703B-F707-644A-8F16-16E52AB5B640}" type="slidenum">
              <a:rPr lang="en-US" smtClean="0"/>
              <a:t>‹#›</a:t>
            </a:fld>
            <a:endParaRPr lang="en-US"/>
          </a:p>
        </p:txBody>
      </p:sp>
    </p:spTree>
    <p:extLst>
      <p:ext uri="{BB962C8B-B14F-4D97-AF65-F5344CB8AC3E}">
        <p14:creationId xmlns:p14="http://schemas.microsoft.com/office/powerpoint/2010/main" val="2708408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Footer Placeholder 7"/>
          <p:cNvSpPr>
            <a:spLocks noGrp="1"/>
          </p:cNvSpPr>
          <p:nvPr>
            <p:ph type="ftr" sz="quarter" idx="10"/>
          </p:nvPr>
        </p:nvSpPr>
        <p:spPr/>
        <p:txBody>
          <a:bodyPr/>
          <a:lstStyle>
            <a:lvl1pPr>
              <a:defRPr/>
            </a:lvl1pPr>
          </a:lstStyle>
          <a:p>
            <a:endParaRPr lang="en-US"/>
          </a:p>
        </p:txBody>
      </p:sp>
      <p:sp>
        <p:nvSpPr>
          <p:cNvPr id="8" name="Slide Number Placeholder 8"/>
          <p:cNvSpPr>
            <a:spLocks noGrp="1"/>
          </p:cNvSpPr>
          <p:nvPr>
            <p:ph type="sldNum" sz="quarter" idx="11"/>
          </p:nvPr>
        </p:nvSpPr>
        <p:spPr/>
        <p:txBody>
          <a:bodyPr/>
          <a:lstStyle>
            <a:lvl1pPr>
              <a:defRPr/>
            </a:lvl1pPr>
          </a:lstStyle>
          <a:p>
            <a:fld id="{1089703B-F707-644A-8F16-16E52AB5B640}" type="slidenum">
              <a:rPr lang="en-US" smtClean="0"/>
              <a:t>‹#›</a:t>
            </a:fld>
            <a:endParaRPr lang="en-US"/>
          </a:p>
        </p:txBody>
      </p:sp>
    </p:spTree>
    <p:extLst>
      <p:ext uri="{BB962C8B-B14F-4D97-AF65-F5344CB8AC3E}">
        <p14:creationId xmlns:p14="http://schemas.microsoft.com/office/powerpoint/2010/main" val="2231600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3"/>
          <p:cNvSpPr>
            <a:spLocks noGrp="1"/>
          </p:cNvSpPr>
          <p:nvPr>
            <p:ph type="ftr" sz="quarter" idx="10"/>
          </p:nvPr>
        </p:nvSpPr>
        <p:spPr/>
        <p:txBody>
          <a:bodyPr/>
          <a:lstStyle>
            <a:lvl1pPr>
              <a:defRPr/>
            </a:lvl1pPr>
          </a:lstStyle>
          <a:p>
            <a:endParaRPr lang="en-US"/>
          </a:p>
        </p:txBody>
      </p:sp>
      <p:sp>
        <p:nvSpPr>
          <p:cNvPr id="4" name="Slide Number Placeholder 4"/>
          <p:cNvSpPr>
            <a:spLocks noGrp="1"/>
          </p:cNvSpPr>
          <p:nvPr>
            <p:ph type="sldNum" sz="quarter" idx="11"/>
          </p:nvPr>
        </p:nvSpPr>
        <p:spPr/>
        <p:txBody>
          <a:bodyPr/>
          <a:lstStyle>
            <a:lvl1pPr>
              <a:defRPr/>
            </a:lvl1pPr>
          </a:lstStyle>
          <a:p>
            <a:fld id="{1089703B-F707-644A-8F16-16E52AB5B640}" type="slidenum">
              <a:rPr lang="en-US" smtClean="0"/>
              <a:t>‹#›</a:t>
            </a:fld>
            <a:endParaRPr lang="en-US"/>
          </a:p>
        </p:txBody>
      </p:sp>
    </p:spTree>
    <p:extLst>
      <p:ext uri="{BB962C8B-B14F-4D97-AF65-F5344CB8AC3E}">
        <p14:creationId xmlns:p14="http://schemas.microsoft.com/office/powerpoint/2010/main" val="2656787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lvl1pPr>
          </a:lstStyle>
          <a:p>
            <a:endParaRPr lang="en-US"/>
          </a:p>
        </p:txBody>
      </p:sp>
      <p:sp>
        <p:nvSpPr>
          <p:cNvPr id="3" name="Slide Number Placeholder 3"/>
          <p:cNvSpPr>
            <a:spLocks noGrp="1"/>
          </p:cNvSpPr>
          <p:nvPr>
            <p:ph type="sldNum" sz="quarter" idx="11"/>
          </p:nvPr>
        </p:nvSpPr>
        <p:spPr/>
        <p:txBody>
          <a:bodyPr/>
          <a:lstStyle>
            <a:lvl1pPr>
              <a:defRPr/>
            </a:lvl1pPr>
          </a:lstStyle>
          <a:p>
            <a:fld id="{1089703B-F707-644A-8F16-16E52AB5B640}" type="slidenum">
              <a:rPr lang="en-US" smtClean="0"/>
              <a:t>‹#›</a:t>
            </a:fld>
            <a:endParaRPr lang="en-US"/>
          </a:p>
        </p:txBody>
      </p:sp>
    </p:spTree>
    <p:extLst>
      <p:ext uri="{BB962C8B-B14F-4D97-AF65-F5344CB8AC3E}">
        <p14:creationId xmlns:p14="http://schemas.microsoft.com/office/powerpoint/2010/main" val="192788418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4.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4"/>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t>‹#›</a:t>
            </a:fld>
            <a:endParaRPr lang="en-US"/>
          </a:p>
        </p:txBody>
      </p:sp>
    </p:spTree>
    <p:extLst>
      <p:ext uri="{BB962C8B-B14F-4D97-AF65-F5344CB8AC3E}">
        <p14:creationId xmlns:p14="http://schemas.microsoft.com/office/powerpoint/2010/main" val="3931978372"/>
      </p:ext>
    </p:extLst>
  </p:cSld>
  <p:clrMap bg1="lt1" tx1="dk1" bg2="lt2" tx2="dk2" accent1="accent1" accent2="accent2" accent3="accent3" accent4="accent4" accent5="accent5" accent6="accent6" hlink="hlink" folHlink="folHlink"/>
  <p:sldLayoutIdLst>
    <p:sldLayoutId id="2147483760" r:id="rId1"/>
    <p:sldLayoutId id="2147483765" r:id="rId2"/>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2325" y="365125"/>
            <a:ext cx="7521575" cy="54927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2051" name="Text Placeholder 2"/>
          <p:cNvSpPr>
            <a:spLocks noGrp="1"/>
          </p:cNvSpPr>
          <p:nvPr>
            <p:ph type="body" idx="1"/>
          </p:nvPr>
        </p:nvSpPr>
        <p:spPr bwMode="auto">
          <a:xfrm>
            <a:off x="822325" y="1100138"/>
            <a:ext cx="7521575" cy="357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rot="19140000">
            <a:off x="201613" y="5870575"/>
            <a:ext cx="2176462" cy="201613"/>
          </a:xfrm>
          <a:prstGeom prst="rect">
            <a:avLst/>
          </a:prstGeom>
        </p:spPr>
        <p:txBody>
          <a:bodyPr vert="horz" lIns="91440" tIns="45720" rIns="91440" bIns="45720" rtlCol="0" anchor="ctr"/>
          <a:lstStyle>
            <a:lvl1pPr algn="l" fontAlgn="auto">
              <a:spcBef>
                <a:spcPts val="0"/>
              </a:spcBef>
              <a:spcAft>
                <a:spcPts val="0"/>
              </a:spcAft>
              <a:defRPr sz="1200" smtClean="0">
                <a:solidFill>
                  <a:srgbClr val="FFFFFF"/>
                </a:solidFill>
                <a:latin typeface="+mn-lt"/>
                <a:ea typeface="+mn-ea"/>
                <a:cs typeface="+mn-cs"/>
              </a:defRPr>
            </a:lvl1pPr>
          </a:lstStyle>
          <a:p>
            <a:pPr>
              <a:defRPr/>
            </a:pPr>
            <a:fld id="{760B4D1E-C389-4989-86B3-D9A78CA6B5A1}" type="datetime1">
              <a:rPr lang="en-US" smtClean="0"/>
              <a:t>5/15/2019</a:t>
            </a:fld>
            <a:endParaRPr lang="en-US"/>
          </a:p>
        </p:txBody>
      </p:sp>
      <p:sp>
        <p:nvSpPr>
          <p:cNvPr id="5" name="Footer Placeholder 4"/>
          <p:cNvSpPr>
            <a:spLocks noGrp="1"/>
          </p:cNvSpPr>
          <p:nvPr>
            <p:ph type="ftr" sz="quarter" idx="3"/>
          </p:nvPr>
        </p:nvSpPr>
        <p:spPr>
          <a:xfrm>
            <a:off x="3517900" y="6284913"/>
            <a:ext cx="4724400" cy="274637"/>
          </a:xfrm>
          <a:prstGeom prst="rect">
            <a:avLst/>
          </a:prstGeom>
        </p:spPr>
        <p:txBody>
          <a:bodyPr vert="horz" lIns="91440" tIns="45720" rIns="91440" bIns="45720" rtlCol="0" anchor="ctr"/>
          <a:lstStyle>
            <a:lvl1pPr algn="r" fontAlgn="auto">
              <a:spcBef>
                <a:spcPts val="0"/>
              </a:spcBef>
              <a:spcAft>
                <a:spcPts val="0"/>
              </a:spcAft>
              <a:defRPr sz="1000" cap="all" spc="200" baseline="0">
                <a:solidFill>
                  <a:srgbClr val="FFFFFF"/>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8401050" y="6170613"/>
            <a:ext cx="503238" cy="503237"/>
          </a:xfrm>
          <a:prstGeom prst="ellipse">
            <a:avLst/>
          </a:prstGeom>
          <a:ln w="19050">
            <a:solidFill>
              <a:srgbClr val="FFFFFF"/>
            </a:solidFill>
          </a:ln>
        </p:spPr>
        <p:txBody>
          <a:bodyPr vert="horz" lIns="9144" tIns="9144" rIns="9144" bIns="9144" rtlCol="0" anchor="ctr">
            <a:normAutofit/>
          </a:bodyPr>
          <a:lstStyle>
            <a:lvl1pPr algn="ctr" fontAlgn="auto">
              <a:spcBef>
                <a:spcPts val="0"/>
              </a:spcBef>
              <a:spcAft>
                <a:spcPts val="0"/>
              </a:spcAft>
              <a:defRPr sz="1650" smtClean="0">
                <a:solidFill>
                  <a:srgbClr val="FFFFFF"/>
                </a:solidFill>
                <a:latin typeface="+mn-lt"/>
                <a:ea typeface="+mn-ea"/>
                <a:cs typeface="+mn-cs"/>
              </a:defRPr>
            </a:lvl1pPr>
          </a:lstStyle>
          <a:p>
            <a:fld id="{0AC8EB61-6689-BD46-842D-184A5EFC0833}" type="slidenum">
              <a:rPr lang="en-US" smtClean="0"/>
              <a:t>‹#›</a:t>
            </a:fld>
            <a:endParaRPr lang="en-US"/>
          </a:p>
        </p:txBody>
      </p:sp>
      <p:pic>
        <p:nvPicPr>
          <p:cNvPr id="2055" name="Picture 8" descr="TZ-powerpoint-interior1.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002713" cy="695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7336297"/>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70" r:id="rId11"/>
  </p:sldLayoutIdLst>
  <p:timing>
    <p:tnLst>
      <p:par>
        <p:cTn id="1" dur="indefinite" restart="never" nodeType="tmRoot"/>
      </p:par>
    </p:tnLst>
  </p:timing>
  <p:txStyles>
    <p:titleStyle>
      <a:lvl1pPr algn="l" rtl="0" eaLnBrk="1" fontAlgn="base" hangingPunct="1">
        <a:spcBef>
          <a:spcPct val="0"/>
        </a:spcBef>
        <a:spcAft>
          <a:spcPct val="0"/>
        </a:spcAft>
        <a:defRPr sz="2800" kern="1200" cap="all">
          <a:solidFill>
            <a:schemeClr val="tx1"/>
          </a:solidFill>
          <a:latin typeface="+mj-lt"/>
          <a:ea typeface="ＭＳ Ｐゴシック" charset="0"/>
          <a:cs typeface="ＭＳ Ｐゴシック" charset="0"/>
        </a:defRPr>
      </a:lvl1pPr>
      <a:lvl2pPr algn="l" rtl="0" eaLnBrk="1" fontAlgn="base" hangingPunct="1">
        <a:spcBef>
          <a:spcPct val="0"/>
        </a:spcBef>
        <a:spcAft>
          <a:spcPct val="0"/>
        </a:spcAft>
        <a:defRPr sz="2800">
          <a:solidFill>
            <a:schemeClr val="tx1"/>
          </a:solidFill>
          <a:latin typeface="Franklin Gothic Medium" charset="0"/>
          <a:ea typeface="ＭＳ Ｐゴシック" charset="0"/>
          <a:cs typeface="ＭＳ Ｐゴシック" charset="0"/>
        </a:defRPr>
      </a:lvl2pPr>
      <a:lvl3pPr algn="l" rtl="0" eaLnBrk="1" fontAlgn="base" hangingPunct="1">
        <a:spcBef>
          <a:spcPct val="0"/>
        </a:spcBef>
        <a:spcAft>
          <a:spcPct val="0"/>
        </a:spcAft>
        <a:defRPr sz="2800">
          <a:solidFill>
            <a:schemeClr val="tx1"/>
          </a:solidFill>
          <a:latin typeface="Franklin Gothic Medium" charset="0"/>
          <a:ea typeface="ＭＳ Ｐゴシック" charset="0"/>
          <a:cs typeface="ＭＳ Ｐゴシック" charset="0"/>
        </a:defRPr>
      </a:lvl3pPr>
      <a:lvl4pPr algn="l" rtl="0" eaLnBrk="1" fontAlgn="base" hangingPunct="1">
        <a:spcBef>
          <a:spcPct val="0"/>
        </a:spcBef>
        <a:spcAft>
          <a:spcPct val="0"/>
        </a:spcAft>
        <a:defRPr sz="2800">
          <a:solidFill>
            <a:schemeClr val="tx1"/>
          </a:solidFill>
          <a:latin typeface="Franklin Gothic Medium" charset="0"/>
          <a:ea typeface="ＭＳ Ｐゴシック" charset="0"/>
          <a:cs typeface="ＭＳ Ｐゴシック" charset="0"/>
        </a:defRPr>
      </a:lvl4pPr>
      <a:lvl5pPr algn="l" rtl="0" eaLnBrk="1" fontAlgn="base" hangingPunct="1">
        <a:spcBef>
          <a:spcPct val="0"/>
        </a:spcBef>
        <a:spcAft>
          <a:spcPct val="0"/>
        </a:spcAft>
        <a:defRPr sz="2800">
          <a:solidFill>
            <a:schemeClr val="tx1"/>
          </a:solidFill>
          <a:latin typeface="Franklin Gothic Medium" charset="0"/>
          <a:ea typeface="ＭＳ Ｐゴシック" charset="0"/>
          <a:cs typeface="ＭＳ Ｐゴシック" charset="0"/>
        </a:defRPr>
      </a:lvl5pPr>
      <a:lvl6pPr marL="457200" algn="l" rtl="0" eaLnBrk="1" fontAlgn="base" hangingPunct="1">
        <a:spcBef>
          <a:spcPct val="0"/>
        </a:spcBef>
        <a:spcAft>
          <a:spcPct val="0"/>
        </a:spcAft>
        <a:defRPr sz="2800">
          <a:solidFill>
            <a:schemeClr val="tx1"/>
          </a:solidFill>
          <a:latin typeface="Franklin Gothic Medium" charset="0"/>
          <a:ea typeface="ＭＳ Ｐゴシック" charset="0"/>
          <a:cs typeface="ＭＳ Ｐゴシック" charset="0"/>
        </a:defRPr>
      </a:lvl6pPr>
      <a:lvl7pPr marL="914400" algn="l" rtl="0" eaLnBrk="1" fontAlgn="base" hangingPunct="1">
        <a:spcBef>
          <a:spcPct val="0"/>
        </a:spcBef>
        <a:spcAft>
          <a:spcPct val="0"/>
        </a:spcAft>
        <a:defRPr sz="2800">
          <a:solidFill>
            <a:schemeClr val="tx1"/>
          </a:solidFill>
          <a:latin typeface="Franklin Gothic Medium" charset="0"/>
          <a:ea typeface="ＭＳ Ｐゴシック" charset="0"/>
          <a:cs typeface="ＭＳ Ｐゴシック" charset="0"/>
        </a:defRPr>
      </a:lvl7pPr>
      <a:lvl8pPr marL="1371600" algn="l" rtl="0" eaLnBrk="1" fontAlgn="base" hangingPunct="1">
        <a:spcBef>
          <a:spcPct val="0"/>
        </a:spcBef>
        <a:spcAft>
          <a:spcPct val="0"/>
        </a:spcAft>
        <a:defRPr sz="2800">
          <a:solidFill>
            <a:schemeClr val="tx1"/>
          </a:solidFill>
          <a:latin typeface="Franklin Gothic Medium" charset="0"/>
          <a:ea typeface="ＭＳ Ｐゴシック" charset="0"/>
          <a:cs typeface="ＭＳ Ｐゴシック" charset="0"/>
        </a:defRPr>
      </a:lvl8pPr>
      <a:lvl9pPr marL="1828800" algn="l" rtl="0" eaLnBrk="1" fontAlgn="base" hangingPunct="1">
        <a:spcBef>
          <a:spcPct val="0"/>
        </a:spcBef>
        <a:spcAft>
          <a:spcPct val="0"/>
        </a:spcAft>
        <a:defRPr sz="2800">
          <a:solidFill>
            <a:schemeClr val="tx1"/>
          </a:solidFill>
          <a:latin typeface="Franklin Gothic Medium" charset="0"/>
          <a:ea typeface="ＭＳ Ｐゴシック" charset="0"/>
          <a:cs typeface="ＭＳ Ｐゴシック" charset="0"/>
        </a:defRPr>
      </a:lvl9pPr>
    </p:titleStyle>
    <p:bodyStyle>
      <a:lvl1pPr marL="342900" indent="-342900" algn="l" rtl="0" eaLnBrk="1" fontAlgn="base" hangingPunct="1">
        <a:spcBef>
          <a:spcPts val="800"/>
        </a:spcBef>
        <a:spcAft>
          <a:spcPct val="0"/>
        </a:spcAft>
        <a:buFont typeface="Arial" charset="0"/>
        <a:defRPr sz="1600" b="1" kern="1200">
          <a:solidFill>
            <a:schemeClr val="tx1"/>
          </a:solidFill>
          <a:latin typeface="+mn-lt"/>
          <a:ea typeface="ＭＳ Ｐゴシック" charset="0"/>
          <a:cs typeface="ＭＳ Ｐゴシック" charset="0"/>
        </a:defRPr>
      </a:lvl1pPr>
      <a:lvl2pPr marL="173038" indent="-173038" algn="l" rtl="0" eaLnBrk="1" fontAlgn="base" hangingPunct="1">
        <a:spcBef>
          <a:spcPts val="300"/>
        </a:spcBef>
        <a:spcAft>
          <a:spcPct val="0"/>
        </a:spcAft>
        <a:buClr>
          <a:schemeClr val="accent2"/>
        </a:buClr>
        <a:buFont typeface="Wingdings" charset="0"/>
        <a:buChar char="§"/>
        <a:defRPr sz="1600" kern="1200">
          <a:solidFill>
            <a:schemeClr val="tx1"/>
          </a:solidFill>
          <a:latin typeface="+mn-lt"/>
          <a:ea typeface="ＭＳ Ｐゴシック" charset="0"/>
          <a:cs typeface="+mn-cs"/>
        </a:defRPr>
      </a:lvl2pPr>
      <a:lvl3pPr marL="401638" indent="-163513" algn="l" rtl="0" eaLnBrk="1" fontAlgn="base" hangingPunct="1">
        <a:spcBef>
          <a:spcPts val="300"/>
        </a:spcBef>
        <a:spcAft>
          <a:spcPct val="0"/>
        </a:spcAft>
        <a:buClr>
          <a:schemeClr val="accent2"/>
        </a:buClr>
        <a:buFont typeface="Wingdings" charset="0"/>
        <a:buChar char="§"/>
        <a:defRPr sz="1600" kern="1200">
          <a:solidFill>
            <a:schemeClr val="tx1"/>
          </a:solidFill>
          <a:latin typeface="+mn-lt"/>
          <a:ea typeface="ＭＳ Ｐゴシック" charset="0"/>
          <a:cs typeface="+mn-cs"/>
        </a:defRPr>
      </a:lvl3pPr>
      <a:lvl4pPr marL="630238" indent="-163513" algn="l" rtl="0" eaLnBrk="1" fontAlgn="base" hangingPunct="1">
        <a:spcBef>
          <a:spcPts val="300"/>
        </a:spcBef>
        <a:spcAft>
          <a:spcPct val="0"/>
        </a:spcAft>
        <a:buClr>
          <a:schemeClr val="accent2"/>
        </a:buClr>
        <a:buFont typeface="Wingdings" charset="0"/>
        <a:buChar char="§"/>
        <a:defRPr sz="1600" kern="1200">
          <a:solidFill>
            <a:schemeClr val="tx1"/>
          </a:solidFill>
          <a:latin typeface="+mn-lt"/>
          <a:ea typeface="ＭＳ Ｐゴシック" charset="0"/>
          <a:cs typeface="+mn-cs"/>
        </a:defRPr>
      </a:lvl4pPr>
      <a:lvl5pPr marL="858838" indent="-173038" algn="l" rtl="0" eaLnBrk="1" fontAlgn="base" hangingPunct="1">
        <a:spcBef>
          <a:spcPts val="300"/>
        </a:spcBef>
        <a:spcAft>
          <a:spcPct val="0"/>
        </a:spcAft>
        <a:buClr>
          <a:schemeClr val="accent2"/>
        </a:buClr>
        <a:buFont typeface="Wingdings" charset="0"/>
        <a:buChar char="§"/>
        <a:defRPr sz="1600" kern="1200">
          <a:solidFill>
            <a:schemeClr val="tx1"/>
          </a:solidFill>
          <a:latin typeface="+mn-lt"/>
          <a:ea typeface="ＭＳ Ｐゴシック" charset="0"/>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fld id="{5A6F8F5D-5139-46D4-899E-C7C3A57251D0}" type="datetime1">
              <a:rPr lang="en-US" smtClean="0"/>
              <a:t>5/15/2019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3F1CB9B7-A3C9-7A45-843A-DFB8E0ABDA90}" type="slidenum">
              <a:rPr lang="en-US"/>
              <a:pPr>
                <a:defRPr/>
              </a:pPr>
              <a:t>‹#›</a:t>
            </a:fld>
            <a:endParaRPr lang="en-US"/>
          </a:p>
        </p:txBody>
      </p:sp>
    </p:spTree>
    <p:extLst>
      <p:ext uri="{BB962C8B-B14F-4D97-AF65-F5344CB8AC3E}">
        <p14:creationId xmlns:p14="http://schemas.microsoft.com/office/powerpoint/2010/main" val="2163843214"/>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iming>
    <p:tnLst>
      <p:par>
        <p:cTn id="1" dur="indefinite" restart="never" nodeType="tmRoot"/>
      </p:par>
    </p:tnLst>
  </p:timing>
  <p:hf hdr="0" ftr="0" dt="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D9ED37-C63C-413D-97D3-A06FE3195635}" type="datetime1">
              <a:rPr lang="en-US" smtClean="0"/>
              <a:t>5/15/2019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89703B-F707-644A-8F16-16E52AB5B640}" type="slidenum">
              <a:rPr lang="en-US" smtClean="0"/>
              <a:t>‹#›</a:t>
            </a:fld>
            <a:endParaRPr lang="en-US"/>
          </a:p>
        </p:txBody>
      </p:sp>
    </p:spTree>
    <p:extLst>
      <p:ext uri="{BB962C8B-B14F-4D97-AF65-F5344CB8AC3E}">
        <p14:creationId xmlns:p14="http://schemas.microsoft.com/office/powerpoint/2010/main" val="1469708930"/>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9.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0.xml"/><Relationship Id="rId5" Type="http://schemas.openxmlformats.org/officeDocument/2006/relationships/hyperlink" Target="https://creativecommons.org/licenses/by-nc-sa/3.0/" TargetMode="External"/><Relationship Id="rId4" Type="http://schemas.openxmlformats.org/officeDocument/2006/relationships/hyperlink" Target="http://gingerbreadcastlelibrary.com/culture/"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jpg"/><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nvSpPr>
        <p:spPr>
          <a:xfrm>
            <a:off x="291152" y="4044227"/>
            <a:ext cx="8680570" cy="1101666"/>
          </a:xfrm>
          <a:prstGeom prst="rect">
            <a:avLst/>
          </a:prstGeom>
        </p:spPr>
        <p:txBody>
          <a:bodyPr vert="horz" lIns="91440" tIns="45720" rIns="91440" bIns="45720" rtlCol="0" anchor="ctr">
            <a:normAutofit fontScale="7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s-MX" sz="4000" b="0" i="0" u="none" strike="noStrike" kern="1200" cap="none" spc="0" normalizeH="0" baseline="0" noProof="0" dirty="0" smtClean="0">
                <a:ln>
                  <a:noFill/>
                </a:ln>
                <a:solidFill>
                  <a:prstClr val="white"/>
                </a:solidFill>
                <a:effectLst/>
                <a:uLnTx/>
                <a:uFillTx/>
                <a:latin typeface="Arial Black"/>
                <a:cs typeface="Arial Black"/>
              </a:rPr>
              <a:t>La Cultura de Manejar </a:t>
            </a:r>
            <a:r>
              <a:rPr lang="es-MX" sz="4000" dirty="0" smtClean="0">
                <a:solidFill>
                  <a:prstClr val="white"/>
                </a:solidFill>
                <a:latin typeface="Arial Black"/>
                <a:cs typeface="Arial Black"/>
              </a:rPr>
              <a:t>Con Seguridad en el Estado de </a:t>
            </a:r>
            <a:r>
              <a:rPr kumimoji="0" lang="es-MX" sz="4000" b="0" i="0" u="none" strike="noStrike" kern="1200" cap="none" spc="0" normalizeH="0" baseline="0" noProof="0" dirty="0" smtClean="0">
                <a:ln>
                  <a:noFill/>
                </a:ln>
                <a:solidFill>
                  <a:prstClr val="white"/>
                </a:solidFill>
                <a:effectLst/>
                <a:uLnTx/>
                <a:uFillTx/>
                <a:latin typeface="Arial Black"/>
                <a:cs typeface="Arial Black"/>
              </a:rPr>
              <a:t>Washington</a:t>
            </a:r>
            <a:endParaRPr kumimoji="0" lang="es-MX" sz="4000" b="0" i="0" u="none" strike="noStrike" kern="1200" cap="none" spc="0" normalizeH="0" baseline="0" noProof="0" dirty="0">
              <a:ln>
                <a:noFill/>
              </a:ln>
              <a:solidFill>
                <a:prstClr val="white"/>
              </a:solidFill>
              <a:effectLst/>
              <a:uLnTx/>
              <a:uFillTx/>
              <a:latin typeface="Arial Black"/>
              <a:cs typeface="Arial Black"/>
            </a:endParaRPr>
          </a:p>
        </p:txBody>
      </p:sp>
      <p:sp>
        <p:nvSpPr>
          <p:cNvPr id="7" name="Subtitle 2"/>
          <p:cNvSpPr>
            <a:spLocks noGrp="1"/>
          </p:cNvSpPr>
          <p:nvPr/>
        </p:nvSpPr>
        <p:spPr>
          <a:xfrm>
            <a:off x="291152" y="5251909"/>
            <a:ext cx="8680570" cy="910352"/>
          </a:xfrm>
          <a:prstGeom prst="rect">
            <a:avLst/>
          </a:prstGeom>
        </p:spPr>
        <p:txBody>
          <a:bodyPr vert="horz" lIns="91440" tIns="45720" rIns="91440" bIns="45720" rtlCol="0">
            <a:normAutofit fontScale="9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s-MX" sz="3200" b="0" i="0" u="none" strike="noStrike" kern="1200" cap="none" spc="0" normalizeH="0" baseline="0" noProof="0" dirty="0" smtClean="0">
                <a:ln>
                  <a:noFill/>
                </a:ln>
                <a:solidFill>
                  <a:prstClr val="white"/>
                </a:solidFill>
                <a:effectLst/>
                <a:uLnTx/>
                <a:uFillTx/>
                <a:latin typeface="Arial"/>
                <a:cs typeface="Arial"/>
              </a:rPr>
              <a:t>Manejando </a:t>
            </a:r>
            <a:r>
              <a:rPr lang="es-MX" noProof="0" dirty="0" smtClean="0">
                <a:solidFill>
                  <a:prstClr val="white"/>
                </a:solidFill>
                <a:latin typeface="Arial"/>
                <a:cs typeface="Arial"/>
              </a:rPr>
              <a:t>afectado </a:t>
            </a:r>
            <a:r>
              <a:rPr lang="es-MX" dirty="0" smtClean="0">
                <a:solidFill>
                  <a:prstClr val="white"/>
                </a:solidFill>
                <a:latin typeface="Arial"/>
                <a:cs typeface="Arial"/>
              </a:rPr>
              <a:t>por el uso de </a:t>
            </a:r>
            <a:r>
              <a:rPr kumimoji="0" lang="es-MX" sz="3200" b="0" i="0" u="none" strike="noStrike" kern="1200" cap="none" spc="0" normalizeH="0" noProof="0" dirty="0" smtClean="0">
                <a:ln>
                  <a:noFill/>
                </a:ln>
                <a:solidFill>
                  <a:prstClr val="white"/>
                </a:solidFill>
                <a:effectLst/>
                <a:uLnTx/>
                <a:uFillTx/>
                <a:latin typeface="Arial"/>
                <a:cs typeface="Arial"/>
              </a:rPr>
              <a:t>cannabis and alcohol (DUI-CA por sus ingenias </a:t>
            </a:r>
            <a:r>
              <a:rPr lang="es-MX" dirty="0" smtClean="0">
                <a:solidFill>
                  <a:prstClr val="white"/>
                </a:solidFill>
                <a:latin typeface="Arial"/>
                <a:cs typeface="Arial"/>
              </a:rPr>
              <a:t>en Ingles</a:t>
            </a:r>
            <a:r>
              <a:rPr kumimoji="0" lang="es-MX" sz="3200" b="0" i="0" u="none" strike="noStrike" kern="1200" cap="none" spc="0" normalizeH="0" noProof="0" dirty="0" smtClean="0">
                <a:ln>
                  <a:noFill/>
                </a:ln>
                <a:solidFill>
                  <a:prstClr val="white"/>
                </a:solidFill>
                <a:effectLst/>
                <a:uLnTx/>
                <a:uFillTx/>
                <a:latin typeface="Arial"/>
                <a:cs typeface="Arial"/>
              </a:rPr>
              <a:t>)</a:t>
            </a:r>
            <a:endParaRPr kumimoji="0" lang="es-MX" sz="3200" b="0" i="0" u="none" strike="noStrike" kern="1200" cap="none" spc="0" normalizeH="0" baseline="0" noProof="0" dirty="0">
              <a:ln>
                <a:noFill/>
              </a:ln>
              <a:solidFill>
                <a:prstClr val="white"/>
              </a:solidFill>
              <a:effectLst/>
              <a:uLnTx/>
              <a:uFillTx/>
              <a:latin typeface="Arial"/>
              <a:cs typeface="Arial"/>
            </a:endParaRPr>
          </a:p>
        </p:txBody>
      </p:sp>
    </p:spTree>
    <p:extLst>
      <p:ext uri="{BB962C8B-B14F-4D97-AF65-F5344CB8AC3E}">
        <p14:creationId xmlns:p14="http://schemas.microsoft.com/office/powerpoint/2010/main" val="2401917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296631" y="167967"/>
            <a:ext cx="6021578" cy="1323439"/>
          </a:xfrm>
          <a:prstGeom prst="rect">
            <a:avLst/>
          </a:prstGeom>
        </p:spPr>
        <p:txBody>
          <a:bodyPr wrap="square">
            <a:spAutoFit/>
          </a:bodyPr>
          <a:lstStyle/>
          <a:p>
            <a:r>
              <a:rPr lang="es-MX" sz="4000" dirty="0">
                <a:latin typeface="Arial Black"/>
                <a:cs typeface="Arial Black"/>
              </a:rPr>
              <a:t>Preocupaciones de Manejar Afectado</a:t>
            </a:r>
          </a:p>
        </p:txBody>
      </p:sp>
      <p:sp>
        <p:nvSpPr>
          <p:cNvPr id="6" name="Rectangle 5"/>
          <p:cNvSpPr/>
          <p:nvPr/>
        </p:nvSpPr>
        <p:spPr>
          <a:xfrm>
            <a:off x="296630" y="1733470"/>
            <a:ext cx="8534703" cy="415498"/>
          </a:xfrm>
          <a:prstGeom prst="rect">
            <a:avLst/>
          </a:prstGeom>
        </p:spPr>
        <p:txBody>
          <a:bodyPr wrap="square">
            <a:spAutoFit/>
          </a:bodyPr>
          <a:lstStyle/>
          <a:p>
            <a:r>
              <a:rPr lang="es-MX" sz="2100" dirty="0" smtClean="0"/>
              <a:t>Manejar afectado por cannabis aumenta el riesgo de estar en un choque.</a:t>
            </a:r>
            <a:endParaRPr lang="es-MX" sz="2100" dirty="0"/>
          </a:p>
        </p:txBody>
      </p:sp>
      <p:sp>
        <p:nvSpPr>
          <p:cNvPr id="7" name="Rectangle 6"/>
          <p:cNvSpPr/>
          <p:nvPr/>
        </p:nvSpPr>
        <p:spPr>
          <a:xfrm>
            <a:off x="296631" y="2349051"/>
            <a:ext cx="8534702" cy="3067506"/>
          </a:xfrm>
          <a:prstGeom prst="rect">
            <a:avLst/>
          </a:prstGeom>
        </p:spPr>
        <p:txBody>
          <a:bodyPr wrap="square">
            <a:spAutoFit/>
          </a:bodyPr>
          <a:lstStyle/>
          <a:p>
            <a:pPr marL="514350" indent="-285750">
              <a:spcBef>
                <a:spcPts val="1200"/>
              </a:spcBef>
              <a:buFont typeface="Arial" panose="020B0604020202020204" pitchFamily="34" charset="0"/>
              <a:buChar char="•"/>
            </a:pPr>
            <a:r>
              <a:rPr lang="es-MX" sz="2000" dirty="0" smtClean="0">
                <a:latin typeface="Arial" panose="020B0604020202020204" pitchFamily="34" charset="0"/>
                <a:cs typeface="Arial" panose="020B0604020202020204" pitchFamily="34" charset="0"/>
              </a:rPr>
              <a:t>“Existe evidencia sustancial con estadísticos asociados entre el uso de cannabis y el aumento de el riesgo de choques vehiculares.”</a:t>
            </a:r>
            <a:r>
              <a:rPr lang="es-MX" sz="2000" baseline="30000" dirty="0" smtClean="0">
                <a:latin typeface="Arial" panose="020B0604020202020204" pitchFamily="34" charset="0"/>
                <a:cs typeface="Arial" panose="020B0604020202020204" pitchFamily="34" charset="0"/>
              </a:rPr>
              <a:t>1</a:t>
            </a:r>
            <a:br>
              <a:rPr lang="es-MX" sz="2000" baseline="30000" dirty="0" smtClean="0">
                <a:latin typeface="Arial" panose="020B0604020202020204" pitchFamily="34" charset="0"/>
                <a:cs typeface="Arial" panose="020B0604020202020204" pitchFamily="34" charset="0"/>
              </a:rPr>
            </a:br>
            <a:endParaRPr lang="es-MX" sz="2000" baseline="30000" dirty="0" smtClean="0">
              <a:latin typeface="Arial" panose="020B0604020202020204" pitchFamily="34" charset="0"/>
              <a:cs typeface="Arial" panose="020B0604020202020204" pitchFamily="34" charset="0"/>
            </a:endParaRPr>
          </a:p>
          <a:p>
            <a:pPr marL="514350" indent="-285750">
              <a:spcBef>
                <a:spcPts val="1200"/>
              </a:spcBef>
              <a:buFont typeface="Arial" panose="020B0604020202020204" pitchFamily="34" charset="0"/>
              <a:buChar char="•"/>
            </a:pPr>
            <a:r>
              <a:rPr lang="es-MX" sz="2000" dirty="0" smtClean="0">
                <a:latin typeface="Arial" panose="020B0604020202020204" pitchFamily="34" charset="0"/>
                <a:cs typeface="Arial" panose="020B0604020202020204" pitchFamily="34" charset="0"/>
              </a:rPr>
              <a:t>Un </a:t>
            </a:r>
            <a:r>
              <a:rPr lang="es-MX" sz="2000" dirty="0" smtClean="0">
                <a:latin typeface="Arial" panose="020B0604020202020204" pitchFamily="34" charset="0"/>
                <a:cs typeface="Arial" panose="020B0604020202020204" pitchFamily="34" charset="0"/>
              </a:rPr>
              <a:t>meta análisis </a:t>
            </a:r>
            <a:r>
              <a:rPr lang="es-MX" sz="2000" dirty="0" smtClean="0">
                <a:latin typeface="Arial" panose="020B0604020202020204" pitchFamily="34" charset="0"/>
                <a:cs typeface="Arial" panose="020B0604020202020204" pitchFamily="34" charset="0"/>
              </a:rPr>
              <a:t>de 66 estudios muestra que el riesgo de estar involucrado en un choque aumenta cuando usan cannabis.</a:t>
            </a:r>
            <a:r>
              <a:rPr lang="es-MX" sz="2000" baseline="30000" dirty="0" smtClean="0">
                <a:latin typeface="Arial" panose="020B0604020202020204" pitchFamily="34" charset="0"/>
                <a:cs typeface="Arial" panose="020B0604020202020204" pitchFamily="34" charset="0"/>
              </a:rPr>
              <a:t>2</a:t>
            </a:r>
            <a:br>
              <a:rPr lang="es-MX" sz="2000" baseline="30000" dirty="0" smtClean="0">
                <a:latin typeface="Arial" panose="020B0604020202020204" pitchFamily="34" charset="0"/>
                <a:cs typeface="Arial" panose="020B0604020202020204" pitchFamily="34" charset="0"/>
              </a:rPr>
            </a:br>
            <a:endParaRPr lang="es-MX" sz="2000" dirty="0" smtClean="0">
              <a:latin typeface="Arial" panose="020B0604020202020204" pitchFamily="34" charset="0"/>
              <a:cs typeface="Arial" panose="020B0604020202020204" pitchFamily="34" charset="0"/>
            </a:endParaRPr>
          </a:p>
          <a:p>
            <a:pPr marL="514350" indent="-285750">
              <a:spcBef>
                <a:spcPts val="1200"/>
              </a:spcBef>
              <a:buFont typeface="Arial" panose="020B0604020202020204" pitchFamily="34" charset="0"/>
              <a:buChar char="•"/>
            </a:pPr>
            <a:r>
              <a:rPr lang="es-MX" sz="2000" dirty="0" smtClean="0">
                <a:latin typeface="Arial" panose="020B0604020202020204" pitchFamily="34" charset="0"/>
                <a:cs typeface="Arial" panose="020B0604020202020204" pitchFamily="34" charset="0"/>
              </a:rPr>
              <a:t>Conductores que manejan afectados por cannabis son mas probables de ser responsables de un choque fatal que aquellos que no manejan intoxicados.</a:t>
            </a:r>
            <a:r>
              <a:rPr lang="es-MX" sz="2000" baseline="30000" dirty="0" smtClean="0">
                <a:latin typeface="Arial" panose="020B0604020202020204" pitchFamily="34" charset="0"/>
                <a:cs typeface="Arial" panose="020B0604020202020204" pitchFamily="34" charset="0"/>
              </a:rPr>
              <a:t>3</a:t>
            </a:r>
            <a:endParaRPr lang="es-MX" sz="2000" baseline="30000" dirty="0">
              <a:latin typeface="Arial" panose="020B0604020202020204" pitchFamily="34" charset="0"/>
              <a:cs typeface="Arial" panose="020B0604020202020204" pitchFamily="34" charset="0"/>
            </a:endParaRPr>
          </a:p>
        </p:txBody>
      </p:sp>
      <p:sp>
        <p:nvSpPr>
          <p:cNvPr id="8" name="Rectangle 7"/>
          <p:cNvSpPr/>
          <p:nvPr/>
        </p:nvSpPr>
        <p:spPr>
          <a:xfrm>
            <a:off x="384155" y="5622995"/>
            <a:ext cx="8624160" cy="1169551"/>
          </a:xfrm>
          <a:prstGeom prst="rect">
            <a:avLst/>
          </a:prstGeom>
        </p:spPr>
        <p:txBody>
          <a:bodyPr wrap="square">
            <a:spAutoFit/>
          </a:bodyPr>
          <a:lstStyle/>
          <a:p>
            <a:pPr marL="228600" indent="-228600">
              <a:buFont typeface="+mj-lt"/>
              <a:buAutoNum type="arabicPeriod"/>
            </a:pPr>
            <a:r>
              <a:rPr lang="en-US" sz="1000" dirty="0"/>
              <a:t>National Academies of Sciences, Engineering, and Medicine. 2017. </a:t>
            </a:r>
            <a:r>
              <a:rPr lang="en-US" sz="1000" i="1" dirty="0"/>
              <a:t>The health effects of cannabis and cannabinoids: The current state of evidence and recommendations for research.</a:t>
            </a:r>
            <a:r>
              <a:rPr lang="en-US" sz="1000" dirty="0"/>
              <a:t> Washington, DC: The National Academies Press.</a:t>
            </a:r>
          </a:p>
          <a:p>
            <a:pPr marL="228600" indent="-228600">
              <a:buFont typeface="+mj-lt"/>
              <a:buAutoNum type="arabicPeriod"/>
            </a:pPr>
            <a:r>
              <a:rPr lang="en-US" sz="1000" dirty="0" err="1"/>
              <a:t>Elvik</a:t>
            </a:r>
            <a:r>
              <a:rPr lang="en-US" sz="1000" dirty="0"/>
              <a:t>, Rune, “Risk of Road Accident Associated with the Use of Drugs: A Systematic Review and Meta-Analysis of Evidence from Epidemiological Studies.” </a:t>
            </a:r>
            <a:r>
              <a:rPr lang="en-US" sz="1000" i="1" dirty="0"/>
              <a:t>Accident Analysis &amp; Prevention</a:t>
            </a:r>
            <a:r>
              <a:rPr lang="en-US" sz="1000" dirty="0"/>
              <a:t>, Vol. 60 (November 2013) pp. 254–67. </a:t>
            </a:r>
          </a:p>
          <a:p>
            <a:pPr marL="228600" indent="-228600">
              <a:buFont typeface="+mj-lt"/>
              <a:buAutoNum type="arabicPeriod"/>
            </a:pPr>
            <a:r>
              <a:rPr lang="en-US" sz="1000" dirty="0" err="1"/>
              <a:t>Gadegbeku</a:t>
            </a:r>
            <a:r>
              <a:rPr lang="en-US" sz="1000" dirty="0"/>
              <a:t>, </a:t>
            </a:r>
            <a:r>
              <a:rPr lang="en-US" sz="1000" dirty="0" err="1"/>
              <a:t>Blandine</a:t>
            </a:r>
            <a:r>
              <a:rPr lang="en-US" sz="1000" dirty="0"/>
              <a:t>, Emmanuelle </a:t>
            </a:r>
            <a:r>
              <a:rPr lang="en-US" sz="1000" dirty="0" err="1"/>
              <a:t>Amoros</a:t>
            </a:r>
            <a:r>
              <a:rPr lang="en-US" sz="1000" dirty="0"/>
              <a:t>, and Bernard </a:t>
            </a:r>
            <a:r>
              <a:rPr lang="en-US" sz="1000" dirty="0" err="1"/>
              <a:t>Laumon</a:t>
            </a:r>
            <a:r>
              <a:rPr lang="en-US" sz="1000" dirty="0"/>
              <a:t>, “Responsibility Study: Main Illicit Psychoactive Substances among Car Drivers Involved in Fatal Road Crashes.” </a:t>
            </a:r>
            <a:r>
              <a:rPr lang="en-US" sz="1000" i="1" dirty="0"/>
              <a:t>Annals of Advances in Automotive Medicine. Association for the Advancement of Automotive Medicine. Scientific Conference, </a:t>
            </a:r>
            <a:r>
              <a:rPr lang="en-US" sz="1000" dirty="0"/>
              <a:t>Vol. 55 (2011) pp. 293–300.</a:t>
            </a:r>
          </a:p>
        </p:txBody>
      </p:sp>
    </p:spTree>
    <p:extLst>
      <p:ext uri="{BB962C8B-B14F-4D97-AF65-F5344CB8AC3E}">
        <p14:creationId xmlns:p14="http://schemas.microsoft.com/office/powerpoint/2010/main" val="14598665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nvSpPr>
        <p:spPr>
          <a:xfrm>
            <a:off x="2907662" y="187092"/>
            <a:ext cx="5678114" cy="599918"/>
          </a:xfrm>
          <a:prstGeom prst="rect">
            <a:avLst/>
          </a:prstGeom>
        </p:spPr>
        <p:txBody>
          <a:bodyPr vert="horz" lIns="91440" tIns="45720" rIns="91440" bIns="45720" rtlCol="0" anchor="ctr">
            <a:normAutofit fontScale="6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s-MX" sz="3700" b="0" i="0" u="none" strike="noStrike" kern="1200" cap="none" spc="0" normalizeH="0" baseline="0" noProof="0" dirty="0" smtClean="0">
                <a:ln>
                  <a:noFill/>
                </a:ln>
                <a:solidFill>
                  <a:prstClr val="black"/>
                </a:solidFill>
                <a:effectLst/>
                <a:uLnTx/>
                <a:uFillTx/>
                <a:latin typeface="Arial Black"/>
                <a:cs typeface="Arial Black"/>
              </a:rPr>
              <a:t>Encuesta de </a:t>
            </a:r>
            <a:r>
              <a:rPr lang="es-MX" sz="3700" dirty="0" smtClean="0">
                <a:solidFill>
                  <a:prstClr val="black"/>
                </a:solidFill>
                <a:latin typeface="Arial Black"/>
                <a:cs typeface="Arial Black"/>
              </a:rPr>
              <a:t>Seguridad de Trafico </a:t>
            </a:r>
            <a:endParaRPr kumimoji="0" lang="es-MX" sz="3000" b="0" i="0" u="none" strike="noStrike" kern="1200" cap="none" spc="0" normalizeH="0" baseline="0" noProof="0" dirty="0">
              <a:ln>
                <a:noFill/>
              </a:ln>
              <a:solidFill>
                <a:prstClr val="black"/>
              </a:solidFill>
              <a:effectLst/>
              <a:uLnTx/>
              <a:uFillTx/>
              <a:latin typeface="Arial Black"/>
              <a:cs typeface="Arial Black"/>
            </a:endParaRPr>
          </a:p>
        </p:txBody>
      </p:sp>
      <p:sp>
        <p:nvSpPr>
          <p:cNvPr id="7" name="Rectangle 6"/>
          <p:cNvSpPr/>
          <p:nvPr/>
        </p:nvSpPr>
        <p:spPr>
          <a:xfrm>
            <a:off x="2909028" y="1155634"/>
            <a:ext cx="5777771" cy="4893647"/>
          </a:xfrm>
          <a:prstGeom prst="rect">
            <a:avLst/>
          </a:prstGeom>
        </p:spPr>
        <p:txBody>
          <a:bodyPr wrap="square">
            <a:spAutoFit/>
          </a:bodyPr>
          <a:lstStyle/>
          <a:p>
            <a:pPr defTabSz="457200"/>
            <a:r>
              <a:rPr lang="es-MX" sz="2400" dirty="0" smtClean="0"/>
              <a:t>El centro de cultura de salubridad y seguridad evaluara la cultura de seguridad de trafico del estado de  Washington sobre manejar afectado por </a:t>
            </a:r>
            <a:r>
              <a:rPr kumimoji="0" lang="es-MX" sz="2400" b="0" i="0" u="none" strike="noStrike" kern="1200" cap="none" spc="0" normalizeH="0" baseline="0" noProof="0" dirty="0" smtClean="0">
                <a:ln>
                  <a:noFill/>
                </a:ln>
                <a:effectLst/>
                <a:uLnTx/>
                <a:uFillTx/>
                <a:latin typeface="Arial"/>
              </a:rPr>
              <a:t>Cannabis y Alcohol (DUI-CA pos sus insignias en Ingles)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2800" b="0" i="0" u="none" strike="noStrike" kern="1200" cap="none" spc="0" normalizeH="0" baseline="0" noProof="0" dirty="0" smtClean="0">
              <a:ln>
                <a:noFill/>
              </a:ln>
              <a:effectLst/>
              <a:uLnTx/>
              <a:uFillTx/>
              <a:latin typeface="Arial"/>
            </a:endParaRPr>
          </a:p>
          <a:p>
            <a:pPr marL="457200" lvl="0" indent="-457200" defTabSz="457200">
              <a:buFont typeface="Arial" panose="020B0604020202020204" pitchFamily="34" charset="0"/>
              <a:buChar char="•"/>
            </a:pPr>
            <a:r>
              <a:rPr kumimoji="0" lang="es-MX" sz="2000" b="0" i="0" u="none" strike="noStrike" kern="1200" cap="none" spc="0" normalizeH="0" baseline="0" noProof="0" dirty="0" smtClean="0">
                <a:ln>
                  <a:noFill/>
                </a:ln>
                <a:effectLst/>
                <a:uLnTx/>
                <a:uFillTx/>
                <a:latin typeface="Arial"/>
              </a:rPr>
              <a:t>Comprender la cultura (los valores, actitudes,</a:t>
            </a:r>
            <a:r>
              <a:rPr kumimoji="0" lang="es-MX" sz="2000" b="0" i="0" u="none" strike="noStrike" kern="1200" cap="none" spc="0" normalizeH="0" noProof="0" dirty="0" smtClean="0">
                <a:ln>
                  <a:noFill/>
                </a:ln>
                <a:effectLst/>
                <a:uLnTx/>
                <a:uFillTx/>
                <a:latin typeface="Arial"/>
              </a:rPr>
              <a:t> creencias, y comportamientos compartidos</a:t>
            </a:r>
            <a:r>
              <a:rPr lang="es-MX" sz="2000" dirty="0" smtClean="0"/>
              <a:t>) de personas que </a:t>
            </a:r>
            <a:r>
              <a:rPr kumimoji="0" lang="es-MX" sz="2000" b="0" i="0" u="none" strike="noStrike" kern="1200" cap="none" spc="0" normalizeH="0" baseline="0" noProof="0" dirty="0" smtClean="0">
                <a:ln>
                  <a:noFill/>
                </a:ln>
                <a:effectLst/>
                <a:uLnTx/>
                <a:uFillTx/>
                <a:latin typeface="Arial"/>
              </a:rPr>
              <a:t>DUI-CA</a:t>
            </a:r>
            <a:br>
              <a:rPr kumimoji="0" lang="es-MX" sz="2000" b="0" i="0" u="none" strike="noStrike" kern="1200" cap="none" spc="0" normalizeH="0" baseline="0" noProof="0" dirty="0" smtClean="0">
                <a:ln>
                  <a:noFill/>
                </a:ln>
                <a:effectLst/>
                <a:uLnTx/>
                <a:uFillTx/>
                <a:latin typeface="Arial"/>
              </a:rPr>
            </a:br>
            <a:endParaRPr kumimoji="0" lang="es-MX" sz="2000" b="0" i="0" u="none" strike="noStrike" kern="1200" cap="none" spc="0" normalizeH="0" baseline="0" noProof="0" dirty="0" smtClean="0">
              <a:ln>
                <a:noFill/>
              </a:ln>
              <a:effectLst/>
              <a:uLnTx/>
              <a:uFillTx/>
              <a:latin typeface="Arial"/>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2000" dirty="0" smtClean="0">
                <a:latin typeface="Arial"/>
              </a:rPr>
              <a:t>Comprender la cultura de las personas que intervienen para prevenir que alguien maneje afectado </a:t>
            </a:r>
            <a:endParaRPr kumimoji="0" lang="es-MX" sz="2000" b="0" i="0" u="none" strike="noStrike" kern="1200" cap="none" spc="0" normalizeH="0" baseline="0" noProof="0" dirty="0" smtClean="0">
              <a:ln>
                <a:noFill/>
              </a:ln>
              <a:effectLst/>
              <a:uLnTx/>
              <a:uFillTx/>
              <a:latin typeface="Arial"/>
            </a:endParaRP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89703B-F707-644A-8F16-16E52AB5B640}"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393922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nvSpPr>
        <p:spPr>
          <a:xfrm>
            <a:off x="2907662" y="187092"/>
            <a:ext cx="5779138" cy="59991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lgn="l">
              <a:defRPr/>
            </a:pPr>
            <a:r>
              <a:rPr lang="es-MX" sz="2300" dirty="0">
                <a:solidFill>
                  <a:prstClr val="black"/>
                </a:solidFill>
                <a:latin typeface="Arial Black"/>
                <a:cs typeface="Arial Black"/>
              </a:rPr>
              <a:t>Encuesta de Seguridad de Trafico </a:t>
            </a:r>
          </a:p>
        </p:txBody>
      </p:sp>
      <p:sp>
        <p:nvSpPr>
          <p:cNvPr id="7" name="Rectangle 6"/>
          <p:cNvSpPr/>
          <p:nvPr/>
        </p:nvSpPr>
        <p:spPr>
          <a:xfrm>
            <a:off x="2909029" y="1002742"/>
            <a:ext cx="5312620" cy="31700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MX" sz="2000" dirty="0" smtClean="0">
                <a:latin typeface="Arial"/>
              </a:rPr>
              <a:t>Encuesta</a:t>
            </a:r>
            <a:endParaRPr kumimoji="0" lang="es-MX" sz="2000" b="0" i="0" u="none" strike="noStrike" kern="1200" cap="none" spc="0" normalizeH="0" baseline="0" noProof="0" dirty="0" smtClean="0">
              <a:ln>
                <a:noFill/>
              </a:ln>
              <a:effectLst/>
              <a:uLnTx/>
              <a:uFillTx/>
              <a:latin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2000" b="0" i="0" u="none" strike="noStrike" kern="1200" cap="none" spc="0" normalizeH="0" baseline="0" noProof="0" dirty="0" smtClean="0">
              <a:ln>
                <a:noFill/>
              </a:ln>
              <a:effectLst/>
              <a:uLnTx/>
              <a:uFillTx/>
              <a:latin typeface="Arial"/>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2000" b="0" i="0" u="none" strike="noStrike" kern="1200" cap="none" spc="0" normalizeH="0" baseline="0" noProof="0" dirty="0" smtClean="0">
                <a:ln>
                  <a:noFill/>
                </a:ln>
                <a:effectLst/>
                <a:uLnTx/>
                <a:uFillTx/>
                <a:latin typeface="Arial"/>
              </a:rPr>
              <a:t>870 participantes de edades</a:t>
            </a:r>
            <a:r>
              <a:rPr kumimoji="0" lang="es-MX" sz="2000" b="0" i="0" u="none" strike="noStrike" kern="1200" cap="none" spc="0" normalizeH="0" noProof="0" dirty="0" smtClean="0">
                <a:ln>
                  <a:noFill/>
                </a:ln>
                <a:effectLst/>
                <a:uLnTx/>
                <a:uFillTx/>
                <a:latin typeface="Arial"/>
              </a:rPr>
              <a:t> </a:t>
            </a:r>
            <a:r>
              <a:rPr kumimoji="0" lang="es-MX" sz="2000" b="0" i="0" u="none" strike="noStrike" kern="1200" cap="none" spc="0" normalizeH="0" baseline="0" noProof="0" dirty="0" smtClean="0">
                <a:ln>
                  <a:noFill/>
                </a:ln>
                <a:effectLst/>
                <a:uLnTx/>
                <a:uFillTx/>
                <a:latin typeface="Arial"/>
              </a:rPr>
              <a:t>18-65 que viven en Washington</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MX" sz="2000" b="0" i="0" u="none" strike="noStrike" kern="1200" cap="none" spc="0" normalizeH="0" baseline="0" noProof="0" dirty="0" smtClean="0">
              <a:ln>
                <a:noFill/>
              </a:ln>
              <a:effectLst/>
              <a:uLnTx/>
              <a:uFillTx/>
              <a:latin typeface="Arial"/>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2000" b="0" i="0" u="none" strike="noStrike" kern="1200" cap="none" spc="0" normalizeH="0" baseline="0" noProof="0" dirty="0" smtClean="0">
                <a:ln>
                  <a:noFill/>
                </a:ln>
                <a:effectLst/>
                <a:uLnTx/>
                <a:uFillTx/>
                <a:latin typeface="Arial"/>
              </a:rPr>
              <a:t>Muestra representante de</a:t>
            </a:r>
            <a:r>
              <a:rPr kumimoji="0" lang="es-MX" sz="2000" b="0" i="0" u="none" strike="noStrike" kern="1200" cap="none" spc="0" normalizeH="0" noProof="0" dirty="0" smtClean="0">
                <a:ln>
                  <a:noFill/>
                </a:ln>
                <a:effectLst/>
                <a:uLnTx/>
                <a:uFillTx/>
                <a:latin typeface="Arial"/>
              </a:rPr>
              <a:t> todo el estado</a:t>
            </a:r>
            <a:endParaRPr kumimoji="0" lang="es-MX" sz="2000" b="0" i="0" u="none" strike="noStrike" kern="1200" cap="none" spc="0" normalizeH="0" baseline="0" noProof="0" dirty="0" smtClean="0">
              <a:ln>
                <a:noFill/>
              </a:ln>
              <a:effectLst/>
              <a:uLnTx/>
              <a:uFillTx/>
              <a:latin typeface="Arial"/>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MX" sz="2000" b="0" i="0" u="none" strike="noStrike" kern="1200" cap="none" spc="0" normalizeH="0" baseline="0" noProof="0" dirty="0" smtClean="0">
              <a:ln>
                <a:noFill/>
              </a:ln>
              <a:effectLst/>
              <a:uLnTx/>
              <a:uFillTx/>
              <a:latin typeface="Arial"/>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2000" b="0" i="0" u="none" strike="noStrike" kern="1200" cap="none" spc="0" normalizeH="0" baseline="0" noProof="0" dirty="0" smtClean="0">
                <a:ln>
                  <a:noFill/>
                </a:ln>
                <a:effectLst/>
                <a:uLnTx/>
                <a:uFillTx/>
                <a:latin typeface="Arial"/>
              </a:rPr>
              <a:t>DUI-CA</a:t>
            </a:r>
            <a:r>
              <a:rPr kumimoji="0" lang="es-MX" sz="2000" b="0" i="0" u="none" strike="noStrike" kern="1200" cap="none" spc="0" normalizeH="0" noProof="0" dirty="0" smtClean="0">
                <a:ln>
                  <a:noFill/>
                </a:ln>
                <a:effectLst/>
                <a:uLnTx/>
                <a:uFillTx/>
                <a:latin typeface="Arial"/>
              </a:rPr>
              <a:t> definido como manejar dentro</a:t>
            </a:r>
            <a:r>
              <a:rPr kumimoji="0" lang="es-MX" sz="2000" b="0" i="0" u="none" strike="noStrike" kern="1200" cap="none" spc="0" normalizeH="0" baseline="0" noProof="0" dirty="0" smtClean="0">
                <a:ln>
                  <a:noFill/>
                </a:ln>
                <a:effectLst/>
                <a:uLnTx/>
                <a:uFillTx/>
                <a:latin typeface="Arial"/>
              </a:rPr>
              <a:t> 2 horas después de usar cannabis</a:t>
            </a:r>
            <a:r>
              <a:rPr kumimoji="0" lang="es-MX" sz="2000" b="0" i="0" u="none" strike="noStrike" kern="1200" cap="none" spc="0" normalizeH="0" noProof="0" dirty="0" smtClean="0">
                <a:ln>
                  <a:noFill/>
                </a:ln>
                <a:effectLst/>
                <a:uLnTx/>
                <a:uFillTx/>
                <a:latin typeface="Arial"/>
              </a:rPr>
              <a:t> y</a:t>
            </a:r>
            <a:r>
              <a:rPr kumimoji="0" lang="es-MX" sz="2000" b="0" i="0" u="none" strike="noStrike" kern="1200" cap="none" spc="0" normalizeH="0" baseline="0" noProof="0" dirty="0" smtClean="0">
                <a:ln>
                  <a:noFill/>
                </a:ln>
                <a:effectLst/>
                <a:uLnTx/>
                <a:uFillTx/>
                <a:latin typeface="Arial"/>
              </a:rPr>
              <a:t> alcohol</a:t>
            </a: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89703B-F707-644A-8F16-16E52AB5B640}"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TextBox 8">
            <a:extLst>
              <a:ext uri="{FF2B5EF4-FFF2-40B4-BE49-F238E27FC236}">
                <a16:creationId xmlns:a16="http://schemas.microsoft.com/office/drawing/2014/main" id="{2C2BF82A-9A42-486F-8F9F-C8D0019F4CF0}"/>
              </a:ext>
            </a:extLst>
          </p:cNvPr>
          <p:cNvSpPr txBox="1"/>
          <p:nvPr/>
        </p:nvSpPr>
        <p:spPr>
          <a:xfrm>
            <a:off x="2778360" y="4536775"/>
            <a:ext cx="5908440" cy="923330"/>
          </a:xfrm>
          <a:prstGeom prst="rect">
            <a:avLst/>
          </a:prstGeom>
          <a:solidFill>
            <a:srgbClr val="FFFF00"/>
          </a:solidFill>
        </p:spPr>
        <p:txBody>
          <a:bodyPr wrap="square" rtlCol="0">
            <a:spAutoFit/>
          </a:bodyPr>
          <a:lstStyle/>
          <a:p>
            <a:r>
              <a:rPr lang="es-MX" b="1" dirty="0" smtClean="0"/>
              <a:t>PRECAUCION:</a:t>
            </a:r>
            <a:r>
              <a:rPr lang="es-MX" dirty="0" smtClean="0"/>
              <a:t> Manejar dentro 2 horas después de consumir cannabis y/o alcohol NO es seguro. Esto fue utilizado como una pregunta estándar en la encuesta.</a:t>
            </a:r>
            <a:endParaRPr lang="es-MX" dirty="0"/>
          </a:p>
        </p:txBody>
      </p:sp>
      <p:sp>
        <p:nvSpPr>
          <p:cNvPr id="10" name="TextBox 9"/>
          <p:cNvSpPr txBox="1"/>
          <p:nvPr/>
        </p:nvSpPr>
        <p:spPr>
          <a:xfrm>
            <a:off x="275493" y="6135773"/>
            <a:ext cx="8389152" cy="338554"/>
          </a:xfrm>
          <a:prstGeom prst="rect">
            <a:avLst/>
          </a:prstGeom>
          <a:solidFill>
            <a:schemeClr val="bg2"/>
          </a:solidFill>
        </p:spPr>
        <p:txBody>
          <a:bodyPr wrap="square" rtlCol="0">
            <a:spAutoFit/>
          </a:bodyPr>
          <a:lstStyle/>
          <a:p>
            <a:r>
              <a:rPr lang="es-MX" sz="1600" dirty="0" smtClean="0"/>
              <a:t>DUI-CA - Manejar afectado por el alcohol y cannabis (DUI-CA por sus insignias en Ingles)</a:t>
            </a:r>
            <a:endParaRPr lang="es-MX" sz="1600" dirty="0"/>
          </a:p>
        </p:txBody>
      </p:sp>
    </p:spTree>
    <p:extLst>
      <p:ext uri="{BB962C8B-B14F-4D97-AF65-F5344CB8AC3E}">
        <p14:creationId xmlns:p14="http://schemas.microsoft.com/office/powerpoint/2010/main" val="12901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nvSpPr>
        <p:spPr>
          <a:xfrm>
            <a:off x="2907662" y="187092"/>
            <a:ext cx="5678114" cy="59991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lgn="l">
              <a:defRPr/>
            </a:pPr>
            <a:r>
              <a:rPr lang="es-MX" sz="2300" dirty="0">
                <a:solidFill>
                  <a:prstClr val="black"/>
                </a:solidFill>
                <a:latin typeface="Arial Black"/>
                <a:cs typeface="Arial Black"/>
              </a:rPr>
              <a:t>Encuesta de Seguridad de Trafico </a:t>
            </a:r>
          </a:p>
        </p:txBody>
      </p:sp>
      <p:sp>
        <p:nvSpPr>
          <p:cNvPr id="7" name="Rectangle 6"/>
          <p:cNvSpPr/>
          <p:nvPr/>
        </p:nvSpPr>
        <p:spPr>
          <a:xfrm>
            <a:off x="2835471" y="1744153"/>
            <a:ext cx="5865467" cy="5016758"/>
          </a:xfrm>
          <a:prstGeom prst="rect">
            <a:avLst/>
          </a:prstGeom>
        </p:spPr>
        <p:txBody>
          <a:bodyPr wrap="square">
            <a:spAutoFit/>
          </a:bodyPr>
          <a:lstStyle/>
          <a:p>
            <a:pPr lvl="0" defTabSz="457200">
              <a:defRPr/>
            </a:pPr>
            <a:r>
              <a:rPr lang="es-MX" sz="2000" dirty="0" smtClean="0">
                <a:latin typeface="Arial"/>
              </a:rPr>
              <a:t>¿</a:t>
            </a:r>
            <a:r>
              <a:rPr lang="es-MX" dirty="0" smtClean="0"/>
              <a:t> </a:t>
            </a:r>
            <a:r>
              <a:rPr kumimoji="0" lang="es-MX" sz="2000" b="0" i="0" u="none" strike="noStrike" kern="1200" cap="none" spc="0" normalizeH="0" baseline="0" dirty="0" smtClean="0">
                <a:ln>
                  <a:noFill/>
                </a:ln>
                <a:effectLst/>
                <a:uLnTx/>
                <a:uFillTx/>
                <a:latin typeface="Arial"/>
              </a:rPr>
              <a:t>Porque 2</a:t>
            </a:r>
            <a:r>
              <a:rPr kumimoji="0" lang="es-MX" sz="2000" b="0" i="0" u="none" strike="noStrike" kern="1200" cap="none" spc="0" normalizeH="0" dirty="0" smtClean="0">
                <a:ln>
                  <a:noFill/>
                </a:ln>
                <a:effectLst/>
                <a:uLnTx/>
                <a:uFillTx/>
                <a:latin typeface="Arial"/>
              </a:rPr>
              <a:t> horas?</a:t>
            </a:r>
            <a:endParaRPr kumimoji="0" lang="es-MX" sz="2000" b="0" i="0" u="none" strike="noStrike" kern="1200" cap="none" spc="0" normalizeH="0" baseline="0" dirty="0" smtClean="0">
              <a:ln>
                <a:noFill/>
              </a:ln>
              <a:effectLst/>
              <a:uLnTx/>
              <a:uFillTx/>
              <a:latin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2000" b="0" i="0" u="none" strike="noStrike" kern="1200" cap="none" spc="0" normalizeH="0" baseline="0" noProof="0" dirty="0" smtClean="0">
              <a:ln>
                <a:noFill/>
              </a:ln>
              <a:effectLst/>
              <a:uLnTx/>
              <a:uFillTx/>
              <a:latin typeface="Arial"/>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2000" dirty="0" smtClean="0">
                <a:latin typeface="Arial"/>
              </a:rPr>
              <a:t>Para el propósito de la encuesta solamente</a:t>
            </a:r>
            <a:endParaRPr kumimoji="0" lang="es-MX" sz="2000" b="0" i="0" u="none" strike="noStrike" kern="1200" cap="none" spc="0" normalizeH="0" baseline="0" noProof="0" dirty="0" smtClean="0">
              <a:ln>
                <a:noFill/>
              </a:ln>
              <a:effectLst/>
              <a:uLnTx/>
              <a:uFillTx/>
              <a:latin typeface="Arial"/>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MX" sz="2000" b="0" i="0" u="none" strike="noStrike" kern="1200" cap="none" spc="0" normalizeH="0" baseline="0" noProof="0" dirty="0" smtClean="0">
              <a:ln>
                <a:noFill/>
              </a:ln>
              <a:effectLst/>
              <a:uLnTx/>
              <a:uFillTx/>
              <a:latin typeface="Arial"/>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2000" b="0" i="0" u="none" strike="noStrike" kern="1200" cap="none" spc="0" normalizeH="0" baseline="0" noProof="0" dirty="0" smtClean="0">
                <a:ln>
                  <a:noFill/>
                </a:ln>
                <a:effectLst/>
                <a:uLnTx/>
                <a:uFillTx/>
                <a:latin typeface="Arial"/>
              </a:rPr>
              <a:t>Es mas</a:t>
            </a:r>
            <a:r>
              <a:rPr kumimoji="0" lang="es-MX" sz="2000" b="0" i="0" u="none" strike="noStrike" kern="1200" cap="none" spc="0" normalizeH="0" noProof="0" dirty="0" smtClean="0">
                <a:ln>
                  <a:noFill/>
                </a:ln>
                <a:effectLst/>
                <a:uLnTx/>
                <a:uFillTx/>
                <a:latin typeface="Arial"/>
              </a:rPr>
              <a:t> fácil de contestar </a:t>
            </a:r>
            <a:r>
              <a:rPr lang="es-MX" sz="2000" noProof="0" dirty="0" smtClean="0">
                <a:latin typeface="Arial"/>
              </a:rPr>
              <a:t>en comparación de</a:t>
            </a:r>
            <a:r>
              <a:rPr kumimoji="0" lang="es-MX" sz="2000" b="0" i="0" u="none" strike="noStrike" kern="1200" cap="none" spc="0" normalizeH="0" noProof="0" dirty="0" smtClean="0">
                <a:ln>
                  <a:noFill/>
                </a:ln>
                <a:effectLst/>
                <a:uLnTx/>
                <a:uFillTx/>
                <a:latin typeface="Arial"/>
              </a:rPr>
              <a:t> mas largos periodos de tiempo</a:t>
            </a:r>
            <a:r>
              <a:rPr kumimoji="0" lang="es-MX" sz="2000" b="0" i="0" u="none" strike="noStrike" kern="1200" cap="none" spc="0" normalizeH="0" baseline="0" noProof="0" dirty="0" smtClean="0">
                <a:ln>
                  <a:noFill/>
                </a:ln>
                <a:effectLst/>
                <a:uLnTx/>
                <a:uFillTx/>
                <a:latin typeface="Arial"/>
              </a:rPr>
              <a:t/>
            </a:r>
            <a:br>
              <a:rPr kumimoji="0" lang="es-MX" sz="2000" b="0" i="0" u="none" strike="noStrike" kern="1200" cap="none" spc="0" normalizeH="0" baseline="0" noProof="0" dirty="0" smtClean="0">
                <a:ln>
                  <a:noFill/>
                </a:ln>
                <a:effectLst/>
                <a:uLnTx/>
                <a:uFillTx/>
                <a:latin typeface="Arial"/>
              </a:rPr>
            </a:br>
            <a:endParaRPr kumimoji="0" lang="es-MX" sz="2000" b="0" i="0" u="none" strike="noStrike" kern="1200" cap="none" spc="0" normalizeH="0" baseline="0" noProof="0" dirty="0" smtClean="0">
              <a:ln>
                <a:noFill/>
              </a:ln>
              <a:effectLst/>
              <a:uLnTx/>
              <a:uFillTx/>
              <a:latin typeface="Arial"/>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2000" dirty="0" smtClean="0">
                <a:latin typeface="Arial"/>
              </a:rPr>
              <a:t>Consiste con otras encuestas en comparación</a:t>
            </a:r>
            <a:endParaRPr kumimoji="0" lang="es-MX" sz="2000" b="0" i="0" u="none" strike="noStrike" kern="1200" cap="none" spc="0" normalizeH="0" baseline="0" noProof="0" dirty="0" smtClean="0">
              <a:ln>
                <a:noFill/>
              </a:ln>
              <a:effectLst/>
              <a:uLnTx/>
              <a:uFillTx/>
              <a:latin typeface="Arial"/>
            </a:endParaRPr>
          </a:p>
          <a:p>
            <a:pPr marR="0" lvl="0" algn="l" defTabSz="457200" rtl="0" eaLnBrk="1" fontAlgn="auto" latinLnBrk="0" hangingPunct="1">
              <a:lnSpc>
                <a:spcPct val="100000"/>
              </a:lnSpc>
              <a:spcBef>
                <a:spcPts val="0"/>
              </a:spcBef>
              <a:spcAft>
                <a:spcPts val="0"/>
              </a:spcAft>
              <a:buClrTx/>
              <a:buSzTx/>
              <a:tabLst/>
              <a:defRPr/>
            </a:pPr>
            <a:endParaRPr lang="es-MX" sz="2000" dirty="0" smtClean="0">
              <a:latin typeface="Arial"/>
            </a:endParaRPr>
          </a:p>
          <a:p>
            <a:pPr marR="0" lvl="0" algn="l" defTabSz="457200" rtl="0" eaLnBrk="1" fontAlgn="auto" latinLnBrk="0" hangingPunct="1">
              <a:lnSpc>
                <a:spcPct val="100000"/>
              </a:lnSpc>
              <a:spcBef>
                <a:spcPts val="0"/>
              </a:spcBef>
              <a:spcAft>
                <a:spcPts val="0"/>
              </a:spcAft>
              <a:buClrTx/>
              <a:buSzTx/>
              <a:tabLst/>
              <a:defRPr/>
            </a:pPr>
            <a:r>
              <a:rPr lang="es-MX" sz="2000" dirty="0" smtClean="0">
                <a:latin typeface="Arial"/>
              </a:rPr>
              <a:t>Manejar después de consumir alcohol o cannabis no es seguro…incluso después de 2 horas. Múltiples factores determinan que tan rápido el alcohol sale del cuerpo. No se han conducido bastantes estudios sobre el cannabis, ya que el cuerpo lo almacena en la gordura, los afectos pueden durar días. </a:t>
            </a:r>
            <a:endParaRPr kumimoji="0" lang="es-MX" sz="2000" b="0" i="0" u="none" strike="noStrike" kern="1200" cap="none" spc="0" normalizeH="0" baseline="0" noProof="0" dirty="0" smtClean="0">
              <a:ln>
                <a:noFill/>
              </a:ln>
              <a:effectLst/>
              <a:uLnTx/>
              <a:uFillTx/>
              <a:latin typeface="Arial"/>
            </a:endParaRP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89703B-F707-644A-8F16-16E52AB5B640}"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9" name="TextBox 8">
            <a:extLst>
              <a:ext uri="{FF2B5EF4-FFF2-40B4-BE49-F238E27FC236}">
                <a16:creationId xmlns:a16="http://schemas.microsoft.com/office/drawing/2014/main" id="{2C2BF82A-9A42-486F-8F9F-C8D0019F4CF0}"/>
              </a:ext>
            </a:extLst>
          </p:cNvPr>
          <p:cNvSpPr txBox="1"/>
          <p:nvPr/>
        </p:nvSpPr>
        <p:spPr>
          <a:xfrm>
            <a:off x="2792499" y="942416"/>
            <a:ext cx="5908440" cy="646331"/>
          </a:xfrm>
          <a:prstGeom prst="rect">
            <a:avLst/>
          </a:prstGeom>
          <a:solidFill>
            <a:srgbClr val="FFFF00"/>
          </a:solidFill>
        </p:spPr>
        <p:txBody>
          <a:bodyPr wrap="square" rtlCol="0">
            <a:spAutoFit/>
          </a:bodyPr>
          <a:lstStyle/>
          <a:p>
            <a:r>
              <a:rPr lang="es-MX" b="1" dirty="0"/>
              <a:t>PRECAUCION:</a:t>
            </a:r>
            <a:r>
              <a:rPr lang="es-MX" dirty="0"/>
              <a:t> Manejar dentro 2 horas después de consumir cannabis y/o alcohol NO es seguro.</a:t>
            </a:r>
            <a:endParaRPr lang="en-US" dirty="0"/>
          </a:p>
        </p:txBody>
      </p:sp>
    </p:spTree>
    <p:extLst>
      <p:ext uri="{BB962C8B-B14F-4D97-AF65-F5344CB8AC3E}">
        <p14:creationId xmlns:p14="http://schemas.microsoft.com/office/powerpoint/2010/main" val="1001056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nvSpPr>
        <p:spPr>
          <a:xfrm>
            <a:off x="391552" y="187092"/>
            <a:ext cx="5678114" cy="59991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MX" sz="2200" dirty="0" smtClean="0">
                <a:latin typeface="Arial Black"/>
                <a:cs typeface="Arial Black"/>
              </a:rPr>
              <a:t>La Cultura de Seguridad de Trafico</a:t>
            </a:r>
            <a:endParaRPr lang="es-MX" sz="2200" kern="1200" dirty="0">
              <a:latin typeface="Arial Black"/>
              <a:cs typeface="Arial Black"/>
            </a:endParaRPr>
          </a:p>
        </p:txBody>
      </p:sp>
      <p:sp>
        <p:nvSpPr>
          <p:cNvPr id="6" name="Rectangle 5"/>
          <p:cNvSpPr/>
          <p:nvPr/>
        </p:nvSpPr>
        <p:spPr>
          <a:xfrm>
            <a:off x="391552" y="945055"/>
            <a:ext cx="5962857" cy="1015663"/>
          </a:xfrm>
          <a:prstGeom prst="rect">
            <a:avLst/>
          </a:prstGeom>
        </p:spPr>
        <p:txBody>
          <a:bodyPr wrap="square">
            <a:spAutoFit/>
          </a:bodyPr>
          <a:lstStyle/>
          <a:p>
            <a:r>
              <a:rPr lang="es-MX" sz="2000" dirty="0" smtClean="0"/>
              <a:t>Casi todos los adultos en Washington están preocupados sobre la seguridad en las carreteras y tienen fuertes creencias protectoras.</a:t>
            </a:r>
            <a:endParaRPr lang="es-MX" sz="2000" dirty="0"/>
          </a:p>
        </p:txBody>
      </p:sp>
      <p:sp>
        <p:nvSpPr>
          <p:cNvPr id="8" name="Rectangle 7"/>
          <p:cNvSpPr/>
          <p:nvPr/>
        </p:nvSpPr>
        <p:spPr>
          <a:xfrm>
            <a:off x="1517329" y="5805354"/>
            <a:ext cx="4987355" cy="830997"/>
          </a:xfrm>
          <a:prstGeom prst="rect">
            <a:avLst/>
          </a:prstGeom>
        </p:spPr>
        <p:txBody>
          <a:bodyPr wrap="square">
            <a:spAutoFit/>
          </a:bodyPr>
          <a:lstStyle/>
          <a:p>
            <a:pPr marL="228600">
              <a:spcBef>
                <a:spcPts val="1800"/>
              </a:spcBef>
            </a:pPr>
            <a:r>
              <a:rPr lang="es-MX" sz="1600" dirty="0" smtClean="0"/>
              <a:t>Casi todos (76%) están de acuerdo de que una persona se empieza a afectar en cuanto empieza a consumir el cannabis.</a:t>
            </a:r>
            <a:endParaRPr lang="es-MX" sz="1600" dirty="0"/>
          </a:p>
        </p:txBody>
      </p:sp>
      <p:sp>
        <p:nvSpPr>
          <p:cNvPr id="27" name="Rectangle 26"/>
          <p:cNvSpPr/>
          <p:nvPr/>
        </p:nvSpPr>
        <p:spPr>
          <a:xfrm>
            <a:off x="118822" y="2248862"/>
            <a:ext cx="6304898" cy="646331"/>
          </a:xfrm>
          <a:prstGeom prst="rect">
            <a:avLst/>
          </a:prstGeom>
        </p:spPr>
        <p:txBody>
          <a:bodyPr wrap="square">
            <a:spAutoFit/>
          </a:bodyPr>
          <a:lstStyle/>
          <a:p>
            <a:pPr marL="228600">
              <a:spcBef>
                <a:spcPts val="1800"/>
              </a:spcBef>
            </a:pPr>
            <a:r>
              <a:rPr lang="es-MX" dirty="0" smtClean="0"/>
              <a:t>Casi todos están moderadamente o mas, preocupados sobre la seguridad en las carreteras. </a:t>
            </a:r>
            <a:endParaRPr lang="es-MX" dirty="0"/>
          </a:p>
        </p:txBody>
      </p:sp>
      <p:sp>
        <p:nvSpPr>
          <p:cNvPr id="28" name="Rectangle 27"/>
          <p:cNvSpPr/>
          <p:nvPr/>
        </p:nvSpPr>
        <p:spPr>
          <a:xfrm>
            <a:off x="1090372" y="3171366"/>
            <a:ext cx="5283534" cy="784830"/>
          </a:xfrm>
          <a:prstGeom prst="rect">
            <a:avLst/>
          </a:prstGeom>
        </p:spPr>
        <p:txBody>
          <a:bodyPr wrap="square" lIns="0">
            <a:spAutoFit/>
          </a:bodyPr>
          <a:lstStyle/>
          <a:p>
            <a:pPr>
              <a:spcBef>
                <a:spcPts val="1800"/>
              </a:spcBef>
            </a:pPr>
            <a:r>
              <a:rPr lang="es-MX" sz="1500" dirty="0" smtClean="0"/>
              <a:t>Casi todos (74%) están de acuerdo que el único numero aceptable de muertes y lesiones en nuestras carreteras debe ser cero.</a:t>
            </a:r>
            <a:endParaRPr lang="es-MX" sz="1500" dirty="0"/>
          </a:p>
        </p:txBody>
      </p:sp>
      <p:sp>
        <p:nvSpPr>
          <p:cNvPr id="31" name="Rectangle 30"/>
          <p:cNvSpPr/>
          <p:nvPr/>
        </p:nvSpPr>
        <p:spPr>
          <a:xfrm>
            <a:off x="1517329" y="4124213"/>
            <a:ext cx="4987355" cy="784830"/>
          </a:xfrm>
          <a:prstGeom prst="rect">
            <a:avLst/>
          </a:prstGeom>
        </p:spPr>
        <p:txBody>
          <a:bodyPr wrap="square">
            <a:spAutoFit/>
          </a:bodyPr>
          <a:lstStyle/>
          <a:p>
            <a:pPr marL="228600">
              <a:spcBef>
                <a:spcPts val="1800"/>
              </a:spcBef>
            </a:pPr>
            <a:r>
              <a:rPr lang="es-MX" sz="1500" dirty="0" smtClean="0"/>
              <a:t>Casi todos (91%) están de acuerdo de que es la responsabilidad de los conductores de vehículos cumplir con las leyes de nuestras carreteras.</a:t>
            </a:r>
            <a:endParaRPr lang="es-MX" sz="1500" dirty="0"/>
          </a:p>
        </p:txBody>
      </p:sp>
      <p:sp>
        <p:nvSpPr>
          <p:cNvPr id="32" name="Rectangle 31"/>
          <p:cNvSpPr/>
          <p:nvPr/>
        </p:nvSpPr>
        <p:spPr>
          <a:xfrm>
            <a:off x="755876" y="4946480"/>
            <a:ext cx="5525944" cy="584775"/>
          </a:xfrm>
          <a:prstGeom prst="rect">
            <a:avLst/>
          </a:prstGeom>
        </p:spPr>
        <p:txBody>
          <a:bodyPr wrap="square">
            <a:spAutoFit/>
          </a:bodyPr>
          <a:lstStyle/>
          <a:p>
            <a:pPr marL="228600">
              <a:spcBef>
                <a:spcPts val="1800"/>
              </a:spcBef>
            </a:pPr>
            <a:r>
              <a:rPr lang="es-MX" sz="1600" dirty="0" smtClean="0"/>
              <a:t>Casi todos (64%) están de acuerdo de que los afectos empiezan con el primer trago de alcohol.</a:t>
            </a:r>
            <a:endParaRPr lang="es-MX" sz="1600" dirty="0"/>
          </a:p>
        </p:txBody>
      </p:sp>
      <p:pic>
        <p:nvPicPr>
          <p:cNvPr id="2" name="Picture 1">
            <a:extLst>
              <a:ext uri="{FF2B5EF4-FFF2-40B4-BE49-F238E27FC236}">
                <a16:creationId xmlns:a16="http://schemas.microsoft.com/office/drawing/2014/main" id="{50B5E3AC-381E-4258-816E-FAB9E4E3943E}"/>
              </a:ext>
            </a:extLst>
          </p:cNvPr>
          <p:cNvPicPr>
            <a:picLocks noChangeAspect="1"/>
          </p:cNvPicPr>
          <p:nvPr/>
        </p:nvPicPr>
        <p:blipFill>
          <a:blip r:embed="rId4"/>
          <a:stretch>
            <a:fillRect/>
          </a:stretch>
        </p:blipFill>
        <p:spPr>
          <a:xfrm>
            <a:off x="118822" y="3244914"/>
            <a:ext cx="971550" cy="838200"/>
          </a:xfrm>
          <a:prstGeom prst="rect">
            <a:avLst/>
          </a:prstGeom>
        </p:spPr>
      </p:pic>
      <p:pic>
        <p:nvPicPr>
          <p:cNvPr id="3" name="Picture 2">
            <a:extLst>
              <a:ext uri="{FF2B5EF4-FFF2-40B4-BE49-F238E27FC236}">
                <a16:creationId xmlns:a16="http://schemas.microsoft.com/office/drawing/2014/main" id="{5ECF3CF9-CBFD-488C-82AB-A11A8F4A0F33}"/>
              </a:ext>
            </a:extLst>
          </p:cNvPr>
          <p:cNvPicPr>
            <a:picLocks noChangeAspect="1"/>
          </p:cNvPicPr>
          <p:nvPr/>
        </p:nvPicPr>
        <p:blipFill>
          <a:blip r:embed="rId5"/>
          <a:stretch>
            <a:fillRect/>
          </a:stretch>
        </p:blipFill>
        <p:spPr>
          <a:xfrm>
            <a:off x="862257" y="3950689"/>
            <a:ext cx="923925" cy="895350"/>
          </a:xfrm>
          <a:prstGeom prst="rect">
            <a:avLst/>
          </a:prstGeom>
        </p:spPr>
      </p:pic>
      <p:pic>
        <p:nvPicPr>
          <p:cNvPr id="5" name="Picture 4">
            <a:extLst>
              <a:ext uri="{FF2B5EF4-FFF2-40B4-BE49-F238E27FC236}">
                <a16:creationId xmlns:a16="http://schemas.microsoft.com/office/drawing/2014/main" id="{923894DB-0337-4485-B779-B7EF7FA215C1}"/>
              </a:ext>
            </a:extLst>
          </p:cNvPr>
          <p:cNvPicPr>
            <a:picLocks noChangeAspect="1"/>
          </p:cNvPicPr>
          <p:nvPr/>
        </p:nvPicPr>
        <p:blipFill>
          <a:blip r:embed="rId6"/>
          <a:stretch>
            <a:fillRect/>
          </a:stretch>
        </p:blipFill>
        <p:spPr>
          <a:xfrm>
            <a:off x="186450" y="4788435"/>
            <a:ext cx="847725" cy="885825"/>
          </a:xfrm>
          <a:prstGeom prst="rect">
            <a:avLst/>
          </a:prstGeom>
        </p:spPr>
      </p:pic>
      <p:pic>
        <p:nvPicPr>
          <p:cNvPr id="7" name="Picture 6">
            <a:extLst>
              <a:ext uri="{FF2B5EF4-FFF2-40B4-BE49-F238E27FC236}">
                <a16:creationId xmlns:a16="http://schemas.microsoft.com/office/drawing/2014/main" id="{AEB794AC-2342-4E14-88A7-A4F328BB4B6A}"/>
              </a:ext>
            </a:extLst>
          </p:cNvPr>
          <p:cNvPicPr>
            <a:picLocks noChangeAspect="1"/>
          </p:cNvPicPr>
          <p:nvPr/>
        </p:nvPicPr>
        <p:blipFill>
          <a:blip r:embed="rId7"/>
          <a:stretch>
            <a:fillRect/>
          </a:stretch>
        </p:blipFill>
        <p:spPr>
          <a:xfrm>
            <a:off x="900356" y="5631696"/>
            <a:ext cx="847725" cy="876300"/>
          </a:xfrm>
          <a:prstGeom prst="rect">
            <a:avLst/>
          </a:prstGeom>
        </p:spPr>
      </p:pic>
    </p:spTree>
    <p:extLst>
      <p:ext uri="{BB962C8B-B14F-4D97-AF65-F5344CB8AC3E}">
        <p14:creationId xmlns:p14="http://schemas.microsoft.com/office/powerpoint/2010/main" val="321097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7" name="Picture 26"/>
          <p:cNvPicPr>
            <a:picLocks noChangeAspect="1"/>
          </p:cNvPicPr>
          <p:nvPr/>
        </p:nvPicPr>
        <p:blipFill>
          <a:blip r:embed="rId3"/>
          <a:stretch>
            <a:fillRect/>
          </a:stretch>
        </p:blipFill>
        <p:spPr>
          <a:xfrm>
            <a:off x="852691" y="2145214"/>
            <a:ext cx="1254606" cy="1254606"/>
          </a:xfrm>
          <a:prstGeom prst="rect">
            <a:avLst/>
          </a:prstGeom>
        </p:spPr>
      </p:pic>
      <p:pic>
        <p:nvPicPr>
          <p:cNvPr id="26" name="Picture 25"/>
          <p:cNvPicPr>
            <a:picLocks noChangeAspect="1"/>
          </p:cNvPicPr>
          <p:nvPr/>
        </p:nvPicPr>
        <p:blipFill>
          <a:blip r:embed="rId4"/>
          <a:stretch>
            <a:fillRect/>
          </a:stretch>
        </p:blipFill>
        <p:spPr>
          <a:xfrm>
            <a:off x="2130321" y="2898809"/>
            <a:ext cx="1254606" cy="1253050"/>
          </a:xfrm>
          <a:prstGeom prst="rect">
            <a:avLst/>
          </a:prstGeom>
        </p:spPr>
      </p:pic>
      <p:pic>
        <p:nvPicPr>
          <p:cNvPr id="25" name="Picture 24"/>
          <p:cNvPicPr>
            <a:picLocks noChangeAspect="1"/>
          </p:cNvPicPr>
          <p:nvPr/>
        </p:nvPicPr>
        <p:blipFill>
          <a:blip r:embed="rId5"/>
          <a:stretch>
            <a:fillRect/>
          </a:stretch>
        </p:blipFill>
        <p:spPr>
          <a:xfrm>
            <a:off x="3341170" y="3854352"/>
            <a:ext cx="1254606" cy="1245324"/>
          </a:xfrm>
          <a:prstGeom prst="rect">
            <a:avLst/>
          </a:prstGeom>
        </p:spPr>
      </p:pic>
      <p:sp>
        <p:nvSpPr>
          <p:cNvPr id="4" name="Title 1"/>
          <p:cNvSpPr>
            <a:spLocks noGrp="1"/>
          </p:cNvSpPr>
          <p:nvPr/>
        </p:nvSpPr>
        <p:spPr>
          <a:xfrm>
            <a:off x="448542" y="187092"/>
            <a:ext cx="7232417" cy="59991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MX" sz="2800" dirty="0">
                <a:latin typeface="Arial Black"/>
                <a:cs typeface="Arial Black"/>
              </a:rPr>
              <a:t>La Cultura de Seguridad de Trafico</a:t>
            </a:r>
          </a:p>
        </p:txBody>
      </p:sp>
      <p:sp>
        <p:nvSpPr>
          <p:cNvPr id="7" name="Rectangle 6"/>
          <p:cNvSpPr/>
          <p:nvPr/>
        </p:nvSpPr>
        <p:spPr>
          <a:xfrm>
            <a:off x="453855" y="1473186"/>
            <a:ext cx="8005820" cy="707886"/>
          </a:xfrm>
          <a:prstGeom prst="rect">
            <a:avLst/>
          </a:prstGeom>
        </p:spPr>
        <p:txBody>
          <a:bodyPr wrap="square">
            <a:spAutoFit/>
          </a:bodyPr>
          <a:lstStyle/>
          <a:p>
            <a:r>
              <a:rPr lang="es-MX" sz="2000" dirty="0" smtClean="0">
                <a:latin typeface="Arial" panose="020B0604020202020204" pitchFamily="34" charset="0"/>
                <a:cs typeface="Arial" panose="020B0604020202020204" pitchFamily="34" charset="0"/>
              </a:rPr>
              <a:t>Comportamientos de conducción a través de 12 meses reportados por si mismos:</a:t>
            </a:r>
            <a:endParaRPr lang="es-MX" sz="2000" dirty="0">
              <a:latin typeface="Arial" panose="020B0604020202020204" pitchFamily="34" charset="0"/>
              <a:cs typeface="Arial" panose="020B0604020202020204" pitchFamily="34" charset="0"/>
            </a:endParaRPr>
          </a:p>
        </p:txBody>
      </p:sp>
      <p:sp>
        <p:nvSpPr>
          <p:cNvPr id="9" name="Rectangle 8"/>
          <p:cNvSpPr/>
          <p:nvPr/>
        </p:nvSpPr>
        <p:spPr>
          <a:xfrm>
            <a:off x="496515" y="825280"/>
            <a:ext cx="8397537" cy="707886"/>
          </a:xfrm>
          <a:prstGeom prst="rect">
            <a:avLst/>
          </a:prstGeom>
        </p:spPr>
        <p:txBody>
          <a:bodyPr wrap="square">
            <a:spAutoFit/>
          </a:bodyPr>
          <a:lstStyle/>
          <a:p>
            <a:pPr>
              <a:spcBef>
                <a:spcPts val="600"/>
              </a:spcBef>
            </a:pPr>
            <a:r>
              <a:rPr lang="es-MX" sz="2000" dirty="0" smtClean="0">
                <a:latin typeface="Arial" panose="020B0604020202020204" pitchFamily="34" charset="0"/>
                <a:cs typeface="Arial" panose="020B0604020202020204" pitchFamily="34" charset="0"/>
              </a:rPr>
              <a:t>Casi todos los adultos en Washington no manejan afectados por el alcohol o drogas.</a:t>
            </a:r>
            <a:endParaRPr lang="es-MX" sz="2000" dirty="0">
              <a:latin typeface="Arial" panose="020B0604020202020204" pitchFamily="34" charset="0"/>
              <a:cs typeface="Arial" panose="020B0604020202020204" pitchFamily="34" charset="0"/>
            </a:endParaRPr>
          </a:p>
        </p:txBody>
      </p:sp>
      <p:sp>
        <p:nvSpPr>
          <p:cNvPr id="2" name="Rectangle 1"/>
          <p:cNvSpPr/>
          <p:nvPr/>
        </p:nvSpPr>
        <p:spPr>
          <a:xfrm>
            <a:off x="2292024" y="2321243"/>
            <a:ext cx="6409523" cy="400110"/>
          </a:xfrm>
          <a:prstGeom prst="rect">
            <a:avLst/>
          </a:prstGeom>
        </p:spPr>
        <p:txBody>
          <a:bodyPr wrap="square">
            <a:spAutoFit/>
          </a:bodyPr>
          <a:lstStyle/>
          <a:p>
            <a:pPr marL="0" lvl="1">
              <a:spcBef>
                <a:spcPts val="300"/>
              </a:spcBef>
            </a:pPr>
            <a:r>
              <a:rPr lang="es-MX" sz="2000" dirty="0" smtClean="0">
                <a:latin typeface="Arial" panose="020B0604020202020204" pitchFamily="34" charset="0"/>
                <a:cs typeface="Arial" panose="020B0604020202020204" pitchFamily="34" charset="0"/>
              </a:rPr>
              <a:t>78% no manejan dentro 2 horas de consumir alcohol</a:t>
            </a:r>
            <a:endParaRPr lang="es-MX" sz="2000" dirty="0">
              <a:latin typeface="Arial" panose="020B0604020202020204" pitchFamily="34" charset="0"/>
              <a:cs typeface="Arial" panose="020B0604020202020204" pitchFamily="34" charset="0"/>
            </a:endParaRPr>
          </a:p>
        </p:txBody>
      </p:sp>
      <p:sp>
        <p:nvSpPr>
          <p:cNvPr id="3" name="Rectangle 2"/>
          <p:cNvSpPr/>
          <p:nvPr/>
        </p:nvSpPr>
        <p:spPr>
          <a:xfrm>
            <a:off x="3407951" y="3048545"/>
            <a:ext cx="5582442" cy="707886"/>
          </a:xfrm>
          <a:prstGeom prst="rect">
            <a:avLst/>
          </a:prstGeom>
        </p:spPr>
        <p:txBody>
          <a:bodyPr wrap="square">
            <a:spAutoFit/>
          </a:bodyPr>
          <a:lstStyle/>
          <a:p>
            <a:pPr marL="0" lvl="1">
              <a:spcBef>
                <a:spcPts val="300"/>
              </a:spcBef>
            </a:pPr>
            <a:r>
              <a:rPr lang="es-MX" sz="2000" dirty="0" smtClean="0">
                <a:latin typeface="Arial" panose="020B0604020202020204" pitchFamily="34" charset="0"/>
                <a:cs typeface="Arial" panose="020B0604020202020204" pitchFamily="34" charset="0"/>
              </a:rPr>
              <a:t>85% no manejan dentro 2 horas de consumir cannabis</a:t>
            </a:r>
            <a:endParaRPr lang="es-MX" sz="2000" dirty="0">
              <a:latin typeface="Arial" panose="020B0604020202020204" pitchFamily="34" charset="0"/>
              <a:cs typeface="Arial" panose="020B0604020202020204" pitchFamily="34" charset="0"/>
            </a:endParaRPr>
          </a:p>
        </p:txBody>
      </p:sp>
      <p:sp>
        <p:nvSpPr>
          <p:cNvPr id="13" name="Rectangle 12"/>
          <p:cNvSpPr/>
          <p:nvPr/>
        </p:nvSpPr>
        <p:spPr>
          <a:xfrm>
            <a:off x="4695284" y="4072992"/>
            <a:ext cx="4295109" cy="707886"/>
          </a:xfrm>
          <a:prstGeom prst="rect">
            <a:avLst/>
          </a:prstGeom>
        </p:spPr>
        <p:txBody>
          <a:bodyPr wrap="square">
            <a:spAutoFit/>
          </a:bodyPr>
          <a:lstStyle/>
          <a:p>
            <a:pPr marL="0" lvl="1">
              <a:spcBef>
                <a:spcPts val="300"/>
              </a:spcBef>
            </a:pPr>
            <a:r>
              <a:rPr lang="es-MX" sz="2000" dirty="0" smtClean="0"/>
              <a:t>91% no manejan dentro 2 horas de consumir cannabis and alcohol</a:t>
            </a:r>
            <a:endParaRPr lang="es-MX" sz="2000" dirty="0"/>
          </a:p>
        </p:txBody>
      </p:sp>
      <p:sp>
        <p:nvSpPr>
          <p:cNvPr id="14" name="Rectangle 13"/>
          <p:cNvSpPr/>
          <p:nvPr/>
        </p:nvSpPr>
        <p:spPr>
          <a:xfrm>
            <a:off x="490006" y="5114635"/>
            <a:ext cx="8253006" cy="646331"/>
          </a:xfrm>
          <a:prstGeom prst="rect">
            <a:avLst/>
          </a:prstGeom>
          <a:solidFill>
            <a:srgbClr val="FFFF00"/>
          </a:solidFill>
        </p:spPr>
        <p:txBody>
          <a:bodyPr wrap="square">
            <a:spAutoFit/>
          </a:bodyPr>
          <a:lstStyle/>
          <a:p>
            <a:pPr>
              <a:spcBef>
                <a:spcPts val="600"/>
              </a:spcBef>
            </a:pPr>
            <a:r>
              <a:rPr lang="es-MX" dirty="0" smtClean="0">
                <a:latin typeface="Arial" panose="020B0604020202020204" pitchFamily="34" charset="0"/>
                <a:cs typeface="Arial" panose="020B0604020202020204" pitchFamily="34" charset="0"/>
              </a:rPr>
              <a:t>Sin embargo, demasiadas personas si lo hacen creando un riesgo significativo a ayos mismos y al publico en general. </a:t>
            </a:r>
            <a:endParaRPr lang="es-MX" dirty="0">
              <a:latin typeface="Arial" panose="020B0604020202020204" pitchFamily="34" charset="0"/>
              <a:cs typeface="Arial" panose="020B0604020202020204" pitchFamily="34" charset="0"/>
            </a:endParaRPr>
          </a:p>
        </p:txBody>
      </p:sp>
      <p:sp>
        <p:nvSpPr>
          <p:cNvPr id="12" name="TextBox 11"/>
          <p:cNvSpPr txBox="1"/>
          <p:nvPr/>
        </p:nvSpPr>
        <p:spPr>
          <a:xfrm>
            <a:off x="496515" y="5836515"/>
            <a:ext cx="8246497" cy="1015663"/>
          </a:xfrm>
          <a:prstGeom prst="rect">
            <a:avLst/>
          </a:prstGeom>
          <a:solidFill>
            <a:schemeClr val="bg2"/>
          </a:solidFill>
        </p:spPr>
        <p:txBody>
          <a:bodyPr wrap="square" rtlCol="0">
            <a:spAutoFit/>
          </a:bodyPr>
          <a:lstStyle/>
          <a:p>
            <a:r>
              <a:rPr lang="es-MX" sz="1500" dirty="0" smtClean="0"/>
              <a:t>Manejar afectado por el:</a:t>
            </a:r>
          </a:p>
          <a:p>
            <a:pPr marL="285750" indent="-285750">
              <a:buFont typeface="Arial" panose="020B0604020202020204" pitchFamily="34" charset="0"/>
              <a:buChar char="•"/>
            </a:pPr>
            <a:r>
              <a:rPr lang="es-MX" sz="1500" dirty="0" smtClean="0"/>
              <a:t>alcohol DUIA - por sus insignias en Ingles</a:t>
            </a:r>
          </a:p>
          <a:p>
            <a:pPr marL="285750" indent="-285750">
              <a:buFont typeface="Arial" panose="020B0604020202020204" pitchFamily="34" charset="0"/>
              <a:buChar char="•"/>
            </a:pPr>
            <a:r>
              <a:rPr lang="es-MX" sz="1500" dirty="0" smtClean="0"/>
              <a:t>cannabis DUIC </a:t>
            </a:r>
            <a:r>
              <a:rPr lang="es-MX" sz="1500" dirty="0"/>
              <a:t>por sus insignias en </a:t>
            </a:r>
            <a:r>
              <a:rPr lang="es-MX" sz="1500" dirty="0" smtClean="0"/>
              <a:t>Ingles</a:t>
            </a:r>
            <a:endParaRPr lang="es-MX" sz="1500" dirty="0"/>
          </a:p>
          <a:p>
            <a:pPr marL="285750" indent="-285750">
              <a:buFont typeface="Arial" panose="020B0604020202020204" pitchFamily="34" charset="0"/>
              <a:buChar char="•"/>
            </a:pPr>
            <a:r>
              <a:rPr lang="es-MX" sz="1500" dirty="0"/>
              <a:t>alcohol y cannabis </a:t>
            </a:r>
            <a:r>
              <a:rPr lang="es-MX" sz="1500" dirty="0" smtClean="0"/>
              <a:t>DUICA </a:t>
            </a:r>
            <a:r>
              <a:rPr lang="es-MX" sz="1500" dirty="0"/>
              <a:t>por sus insignias en </a:t>
            </a:r>
            <a:r>
              <a:rPr lang="es-MX" sz="1500" dirty="0" smtClean="0"/>
              <a:t>Ingles</a:t>
            </a:r>
            <a:endParaRPr lang="es-MX" sz="1600" dirty="0"/>
          </a:p>
        </p:txBody>
      </p:sp>
    </p:spTree>
    <p:extLst>
      <p:ext uri="{BB962C8B-B14F-4D97-AF65-F5344CB8AC3E}">
        <p14:creationId xmlns:p14="http://schemas.microsoft.com/office/powerpoint/2010/main" val="59657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nvSpPr>
        <p:spPr>
          <a:xfrm>
            <a:off x="391552" y="187092"/>
            <a:ext cx="6996800" cy="59991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MX" sz="2800" dirty="0">
                <a:latin typeface="Arial Black"/>
                <a:cs typeface="Arial Black"/>
              </a:rPr>
              <a:t>La Cultura de Seguridad de Trafico</a:t>
            </a:r>
          </a:p>
        </p:txBody>
      </p:sp>
      <p:sp>
        <p:nvSpPr>
          <p:cNvPr id="6" name="Rectangle 5"/>
          <p:cNvSpPr/>
          <p:nvPr/>
        </p:nvSpPr>
        <p:spPr>
          <a:xfrm>
            <a:off x="2557220" y="1154599"/>
            <a:ext cx="5495399" cy="1107996"/>
          </a:xfrm>
          <a:prstGeom prst="rect">
            <a:avLst/>
          </a:prstGeom>
        </p:spPr>
        <p:txBody>
          <a:bodyPr wrap="square">
            <a:spAutoFit/>
          </a:bodyPr>
          <a:lstStyle/>
          <a:p>
            <a:r>
              <a:rPr lang="es-MX" sz="2200" dirty="0" smtClean="0">
                <a:latin typeface="Arial" panose="020B0604020202020204" pitchFamily="34" charset="0"/>
                <a:cs typeface="Arial" panose="020B0604020202020204" pitchFamily="34" charset="0"/>
              </a:rPr>
              <a:t>Casi todos los adultos en Washington (81%) tienen una actitud NEGATIVA sobre DUI-CA. </a:t>
            </a:r>
            <a:endParaRPr lang="es-MX" sz="2200" dirty="0">
              <a:latin typeface="Arial" panose="020B0604020202020204" pitchFamily="34" charset="0"/>
              <a:cs typeface="Arial" panose="020B0604020202020204" pitchFamily="34" charset="0"/>
            </a:endParaRPr>
          </a:p>
        </p:txBody>
      </p:sp>
      <p:sp>
        <p:nvSpPr>
          <p:cNvPr id="8" name="Rectangle 7"/>
          <p:cNvSpPr/>
          <p:nvPr/>
        </p:nvSpPr>
        <p:spPr>
          <a:xfrm>
            <a:off x="391552" y="2926080"/>
            <a:ext cx="8172657" cy="3254737"/>
          </a:xfrm>
          <a:prstGeom prst="rect">
            <a:avLst/>
          </a:prstGeom>
        </p:spPr>
        <p:txBody>
          <a:bodyPr wrap="square">
            <a:spAutoFit/>
          </a:bodyPr>
          <a:lstStyle/>
          <a:p>
            <a:pPr marL="228600">
              <a:spcBef>
                <a:spcPts val="600"/>
              </a:spcBef>
            </a:pPr>
            <a:r>
              <a:rPr lang="es-MX" sz="2400" dirty="0" smtClean="0"/>
              <a:t>Ellos que tienen una actitud positiva son DOS veces mas probables de DUI-CA.</a:t>
            </a:r>
          </a:p>
          <a:p>
            <a:pPr marL="228600">
              <a:spcBef>
                <a:spcPts val="600"/>
              </a:spcBef>
            </a:pPr>
            <a:endParaRPr lang="es-MX" sz="2200" dirty="0" smtClean="0"/>
          </a:p>
          <a:p>
            <a:pPr marL="228600">
              <a:spcBef>
                <a:spcPts val="600"/>
              </a:spcBef>
            </a:pPr>
            <a:r>
              <a:rPr lang="es-MX" sz="2200" dirty="0" smtClean="0"/>
              <a:t>Ellos que si DUI-CA son: </a:t>
            </a:r>
            <a:br>
              <a:rPr lang="es-MX" sz="2200" dirty="0" smtClean="0"/>
            </a:br>
            <a:endParaRPr lang="es-MX" sz="800" dirty="0" smtClean="0"/>
          </a:p>
          <a:p>
            <a:pPr marL="514350" indent="-285750">
              <a:spcBef>
                <a:spcPts val="300"/>
              </a:spcBef>
              <a:buFont typeface="Arial" panose="020B0604020202020204" pitchFamily="34" charset="0"/>
              <a:buChar char="•"/>
            </a:pPr>
            <a:r>
              <a:rPr lang="es-MX" sz="2200" dirty="0" smtClean="0"/>
              <a:t>Son mas probables de creer que manejar afectado por el alcohol y cannabis mejora sus habilidades para manejar; y</a:t>
            </a:r>
          </a:p>
          <a:p>
            <a:pPr marL="514350" indent="-285750">
              <a:spcBef>
                <a:spcPts val="600"/>
              </a:spcBef>
              <a:buFont typeface="Arial" panose="020B0604020202020204" pitchFamily="34" charset="0"/>
              <a:buChar char="•"/>
            </a:pPr>
            <a:r>
              <a:rPr lang="es-MX" sz="2200" dirty="0" smtClean="0"/>
              <a:t>Son menos probables de creer de que están en riesgo de ser arrestados o estar en un choque.</a:t>
            </a:r>
            <a:endParaRPr lang="es-MX" sz="2200" dirty="0"/>
          </a:p>
        </p:txBody>
      </p:sp>
      <p:pic>
        <p:nvPicPr>
          <p:cNvPr id="3" name="Picture 2">
            <a:extLst>
              <a:ext uri="{FF2B5EF4-FFF2-40B4-BE49-F238E27FC236}">
                <a16:creationId xmlns:a16="http://schemas.microsoft.com/office/drawing/2014/main" id="{EB15C0A3-DE33-4542-8BFD-86825B8A5F86}"/>
              </a:ext>
            </a:extLst>
          </p:cNvPr>
          <p:cNvPicPr>
            <a:picLocks noChangeAspect="1"/>
          </p:cNvPicPr>
          <p:nvPr/>
        </p:nvPicPr>
        <p:blipFill>
          <a:blip r:embed="rId2"/>
          <a:stretch>
            <a:fillRect/>
          </a:stretch>
        </p:blipFill>
        <p:spPr>
          <a:xfrm>
            <a:off x="731520" y="1097280"/>
            <a:ext cx="1733550" cy="1828800"/>
          </a:xfrm>
          <a:prstGeom prst="rect">
            <a:avLst/>
          </a:prstGeom>
        </p:spPr>
      </p:pic>
      <p:sp>
        <p:nvSpPr>
          <p:cNvPr id="7" name="TextBox 6"/>
          <p:cNvSpPr txBox="1"/>
          <p:nvPr/>
        </p:nvSpPr>
        <p:spPr>
          <a:xfrm>
            <a:off x="391552" y="6305050"/>
            <a:ext cx="8217408" cy="338554"/>
          </a:xfrm>
          <a:prstGeom prst="rect">
            <a:avLst/>
          </a:prstGeom>
          <a:solidFill>
            <a:schemeClr val="bg2"/>
          </a:solidFill>
        </p:spPr>
        <p:txBody>
          <a:bodyPr wrap="square" rtlCol="0">
            <a:spAutoFit/>
          </a:bodyPr>
          <a:lstStyle/>
          <a:p>
            <a:r>
              <a:rPr lang="es-MX" sz="1600" dirty="0" smtClean="0"/>
              <a:t>DUI-CA - Manejar afectado por el alcohol y cannabis (DUI-CA por sus insignias en Ingles)</a:t>
            </a:r>
            <a:endParaRPr lang="es-MX" sz="1600" dirty="0"/>
          </a:p>
        </p:txBody>
      </p:sp>
    </p:spTree>
    <p:extLst>
      <p:ext uri="{BB962C8B-B14F-4D97-AF65-F5344CB8AC3E}">
        <p14:creationId xmlns:p14="http://schemas.microsoft.com/office/powerpoint/2010/main" val="725372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nvSpPr>
        <p:spPr>
          <a:xfrm>
            <a:off x="391552" y="187092"/>
            <a:ext cx="6948032" cy="59991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MX" sz="2700" dirty="0">
                <a:latin typeface="Arial Black"/>
                <a:cs typeface="Arial Black"/>
              </a:rPr>
              <a:t>La Cultura de Seguridad de Trafico</a:t>
            </a:r>
          </a:p>
        </p:txBody>
      </p:sp>
      <p:sp>
        <p:nvSpPr>
          <p:cNvPr id="7" name="Rectangle 6"/>
          <p:cNvSpPr/>
          <p:nvPr/>
        </p:nvSpPr>
        <p:spPr>
          <a:xfrm>
            <a:off x="2561792" y="1397227"/>
            <a:ext cx="5939178" cy="1200329"/>
          </a:xfrm>
          <a:prstGeom prst="rect">
            <a:avLst/>
          </a:prstGeom>
        </p:spPr>
        <p:txBody>
          <a:bodyPr wrap="square">
            <a:spAutoFit/>
          </a:bodyPr>
          <a:lstStyle/>
          <a:p>
            <a:r>
              <a:rPr lang="es-MX" sz="2400" dirty="0" smtClean="0">
                <a:latin typeface="Arial" panose="020B0604020202020204" pitchFamily="34" charset="0"/>
                <a:cs typeface="Arial" panose="020B0604020202020204" pitchFamily="34" charset="0"/>
              </a:rPr>
              <a:t>Casi todos los adultos (83%) creen que NO ES ACEPTABLE manejar dentro dos horas de consumir alcohol y cannabis.</a:t>
            </a:r>
            <a:endParaRPr lang="es-MX" sz="2400" dirty="0">
              <a:latin typeface="Arial" panose="020B0604020202020204" pitchFamily="34" charset="0"/>
              <a:cs typeface="Arial" panose="020B0604020202020204" pitchFamily="34" charset="0"/>
            </a:endParaRPr>
          </a:p>
        </p:txBody>
      </p:sp>
      <p:sp>
        <p:nvSpPr>
          <p:cNvPr id="9" name="Rectangle 8"/>
          <p:cNvSpPr/>
          <p:nvPr/>
        </p:nvSpPr>
        <p:spPr>
          <a:xfrm>
            <a:off x="391552" y="3960496"/>
            <a:ext cx="8109418" cy="830997"/>
          </a:xfrm>
          <a:prstGeom prst="rect">
            <a:avLst/>
          </a:prstGeom>
        </p:spPr>
        <p:txBody>
          <a:bodyPr wrap="square">
            <a:spAutoFit/>
          </a:bodyPr>
          <a:lstStyle/>
          <a:p>
            <a:pPr algn="ctr">
              <a:spcBef>
                <a:spcPts val="600"/>
              </a:spcBef>
            </a:pPr>
            <a:r>
              <a:rPr lang="es-MX" sz="2400" dirty="0" smtClean="0">
                <a:latin typeface="Arial" panose="020B0604020202020204" pitchFamily="34" charset="0"/>
                <a:cs typeface="Arial" panose="020B0604020202020204" pitchFamily="34" charset="0"/>
              </a:rPr>
              <a:t>Ellos que perciben DUI-CA es aceptable son mas de </a:t>
            </a:r>
            <a:r>
              <a:rPr lang="es-MX" sz="2400" b="1" dirty="0" smtClean="0">
                <a:latin typeface="Arial" panose="020B0604020202020204" pitchFamily="34" charset="0"/>
                <a:cs typeface="Arial" panose="020B0604020202020204" pitchFamily="34" charset="0"/>
              </a:rPr>
              <a:t>4.5 VECES </a:t>
            </a:r>
            <a:r>
              <a:rPr lang="es-MX" sz="2400" dirty="0" smtClean="0">
                <a:latin typeface="Arial" panose="020B0604020202020204" pitchFamily="34" charset="0"/>
                <a:cs typeface="Arial" panose="020B0604020202020204" pitchFamily="34" charset="0"/>
              </a:rPr>
              <a:t>mas probables de DUI-CA ellos mismos.</a:t>
            </a:r>
            <a:endParaRPr lang="es-MX" sz="24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E679A3E7-0B13-4BC6-A12B-D5A9D9D26C74}"/>
              </a:ext>
            </a:extLst>
          </p:cNvPr>
          <p:cNvPicPr>
            <a:picLocks noChangeAspect="1"/>
          </p:cNvPicPr>
          <p:nvPr/>
        </p:nvPicPr>
        <p:blipFill>
          <a:blip r:embed="rId2"/>
          <a:stretch>
            <a:fillRect/>
          </a:stretch>
        </p:blipFill>
        <p:spPr>
          <a:xfrm>
            <a:off x="731520" y="1097280"/>
            <a:ext cx="1743075" cy="1800225"/>
          </a:xfrm>
          <a:prstGeom prst="rect">
            <a:avLst/>
          </a:prstGeom>
        </p:spPr>
      </p:pic>
      <p:sp>
        <p:nvSpPr>
          <p:cNvPr id="8" name="TextBox 7"/>
          <p:cNvSpPr txBox="1"/>
          <p:nvPr/>
        </p:nvSpPr>
        <p:spPr>
          <a:xfrm>
            <a:off x="391552" y="6135773"/>
            <a:ext cx="8217408" cy="338554"/>
          </a:xfrm>
          <a:prstGeom prst="rect">
            <a:avLst/>
          </a:prstGeom>
          <a:solidFill>
            <a:schemeClr val="bg2"/>
          </a:solidFill>
        </p:spPr>
        <p:txBody>
          <a:bodyPr wrap="square" rtlCol="0">
            <a:spAutoFit/>
          </a:bodyPr>
          <a:lstStyle/>
          <a:p>
            <a:r>
              <a:rPr lang="es-MX" sz="1600" dirty="0" smtClean="0"/>
              <a:t>DUI-CA - Manejar afectado por el alcohol y cannabis (DUI-CA por sus insignias en Ingles)</a:t>
            </a:r>
            <a:endParaRPr lang="es-MX" sz="1600" dirty="0"/>
          </a:p>
        </p:txBody>
      </p:sp>
    </p:spTree>
    <p:extLst>
      <p:ext uri="{BB962C8B-B14F-4D97-AF65-F5344CB8AC3E}">
        <p14:creationId xmlns:p14="http://schemas.microsoft.com/office/powerpoint/2010/main" val="309225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nvSpPr>
        <p:spPr>
          <a:xfrm>
            <a:off x="657023" y="487959"/>
            <a:ext cx="6719137" cy="59991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MX" sz="2600" dirty="0">
                <a:latin typeface="Arial Black"/>
                <a:cs typeface="Arial Black"/>
              </a:rPr>
              <a:t>La Cultura de Seguridad de Trafico</a:t>
            </a:r>
          </a:p>
        </p:txBody>
      </p:sp>
      <p:sp>
        <p:nvSpPr>
          <p:cNvPr id="3" name="Rectangle 2"/>
          <p:cNvSpPr/>
          <p:nvPr/>
        </p:nvSpPr>
        <p:spPr>
          <a:xfrm>
            <a:off x="2837390" y="1390209"/>
            <a:ext cx="5687178" cy="1200329"/>
          </a:xfrm>
          <a:prstGeom prst="rect">
            <a:avLst/>
          </a:prstGeom>
        </p:spPr>
        <p:txBody>
          <a:bodyPr wrap="square">
            <a:spAutoFit/>
          </a:bodyPr>
          <a:lstStyle/>
          <a:p>
            <a:r>
              <a:rPr lang="es-MX" sz="2400" dirty="0" smtClean="0"/>
              <a:t>Casi todos los adultos (91%) </a:t>
            </a:r>
            <a:r>
              <a:rPr lang="es-MX" sz="2400" b="1" dirty="0" smtClean="0"/>
              <a:t>NO </a:t>
            </a:r>
            <a:r>
              <a:rPr lang="es-MX" sz="2400" dirty="0" smtClean="0"/>
              <a:t>manejan dentro de dos horas de consumir alcohol y cannabis.</a:t>
            </a:r>
            <a:endParaRPr lang="es-MX" sz="2400" dirty="0"/>
          </a:p>
        </p:txBody>
      </p:sp>
      <p:sp>
        <p:nvSpPr>
          <p:cNvPr id="4" name="Rectangle 3"/>
          <p:cNvSpPr/>
          <p:nvPr/>
        </p:nvSpPr>
        <p:spPr>
          <a:xfrm>
            <a:off x="538248" y="2892870"/>
            <a:ext cx="7986320" cy="2908489"/>
          </a:xfrm>
          <a:prstGeom prst="rect">
            <a:avLst/>
          </a:prstGeom>
        </p:spPr>
        <p:txBody>
          <a:bodyPr wrap="square">
            <a:spAutoFit/>
          </a:bodyPr>
          <a:lstStyle/>
          <a:p>
            <a:pPr marL="228600" algn="ctr">
              <a:spcBef>
                <a:spcPts val="600"/>
              </a:spcBef>
            </a:pPr>
            <a:r>
              <a:rPr lang="es-MX" sz="2400" dirty="0" smtClean="0"/>
              <a:t>Ellos que perciben que casi toda la gente DUI-CA con frecuencia son </a:t>
            </a:r>
            <a:r>
              <a:rPr lang="es-MX" sz="2400" b="1" dirty="0" smtClean="0"/>
              <a:t>DOS </a:t>
            </a:r>
            <a:r>
              <a:rPr lang="es-MX" sz="2400" dirty="0" smtClean="0"/>
              <a:t>veces mas probables de</a:t>
            </a:r>
          </a:p>
          <a:p>
            <a:pPr marL="228600" algn="ctr">
              <a:spcBef>
                <a:spcPts val="600"/>
              </a:spcBef>
            </a:pPr>
            <a:r>
              <a:rPr lang="es-MX" sz="2400" dirty="0" smtClean="0"/>
              <a:t>DUI-CA ellos mismos.</a:t>
            </a:r>
          </a:p>
          <a:p>
            <a:pPr marL="228600" algn="ctr">
              <a:spcBef>
                <a:spcPts val="600"/>
              </a:spcBef>
            </a:pPr>
            <a:endParaRPr lang="es-MX" sz="2400" dirty="0" smtClean="0"/>
          </a:p>
          <a:p>
            <a:pPr marL="228600" algn="ctr">
              <a:spcBef>
                <a:spcPts val="600"/>
              </a:spcBef>
            </a:pPr>
            <a:r>
              <a:rPr lang="en-US" sz="2400" dirty="0"/>
              <a:t>¡</a:t>
            </a:r>
            <a:r>
              <a:rPr lang="es-MX" sz="2400" dirty="0"/>
              <a:t>Ellos </a:t>
            </a:r>
            <a:r>
              <a:rPr lang="es-MX" sz="2400" dirty="0" smtClean="0"/>
              <a:t>que DUI-CA perciben que casi todos los adultos en Washington lo hacen también (cuando en realidad, casi todos </a:t>
            </a:r>
            <a:r>
              <a:rPr lang="es-MX" sz="2400" b="1" dirty="0" smtClean="0"/>
              <a:t>NO</a:t>
            </a:r>
            <a:r>
              <a:rPr lang="es-MX" sz="2400" dirty="0" smtClean="0"/>
              <a:t> lo hacen)!</a:t>
            </a:r>
            <a:endParaRPr lang="es-MX" sz="2400" dirty="0"/>
          </a:p>
        </p:txBody>
      </p:sp>
      <p:pic>
        <p:nvPicPr>
          <p:cNvPr id="5" name="Picture 4">
            <a:extLst>
              <a:ext uri="{FF2B5EF4-FFF2-40B4-BE49-F238E27FC236}">
                <a16:creationId xmlns:a16="http://schemas.microsoft.com/office/drawing/2014/main" id="{DBE80E50-AEA1-44CF-9091-400876D1BC89}"/>
              </a:ext>
            </a:extLst>
          </p:cNvPr>
          <p:cNvPicPr>
            <a:picLocks noChangeAspect="1"/>
          </p:cNvPicPr>
          <p:nvPr/>
        </p:nvPicPr>
        <p:blipFill>
          <a:blip r:embed="rId3"/>
          <a:stretch>
            <a:fillRect/>
          </a:stretch>
        </p:blipFill>
        <p:spPr>
          <a:xfrm>
            <a:off x="996991" y="1087877"/>
            <a:ext cx="1724025" cy="1743075"/>
          </a:xfrm>
          <a:prstGeom prst="rect">
            <a:avLst/>
          </a:prstGeom>
        </p:spPr>
      </p:pic>
      <p:sp>
        <p:nvSpPr>
          <p:cNvPr id="7" name="TextBox 6"/>
          <p:cNvSpPr txBox="1"/>
          <p:nvPr/>
        </p:nvSpPr>
        <p:spPr>
          <a:xfrm>
            <a:off x="422704" y="6101175"/>
            <a:ext cx="8217408" cy="338554"/>
          </a:xfrm>
          <a:prstGeom prst="rect">
            <a:avLst/>
          </a:prstGeom>
          <a:solidFill>
            <a:schemeClr val="bg2"/>
          </a:solidFill>
        </p:spPr>
        <p:txBody>
          <a:bodyPr wrap="square" rtlCol="0">
            <a:spAutoFit/>
          </a:bodyPr>
          <a:lstStyle/>
          <a:p>
            <a:r>
              <a:rPr lang="es-MX" sz="1600" dirty="0" smtClean="0"/>
              <a:t>DUI-CA - Manejar afectado por el alcohol y cannabis (DUI-CA por sus insignias en Ingles)</a:t>
            </a:r>
            <a:endParaRPr lang="es-MX" sz="1600" dirty="0"/>
          </a:p>
        </p:txBody>
      </p:sp>
    </p:spTree>
    <p:extLst>
      <p:ext uri="{BB962C8B-B14F-4D97-AF65-F5344CB8AC3E}">
        <p14:creationId xmlns:p14="http://schemas.microsoft.com/office/powerpoint/2010/main" val="33787422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nvSpPr>
        <p:spPr>
          <a:xfrm>
            <a:off x="497741" y="383530"/>
            <a:ext cx="6854035" cy="59991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MX" sz="2700" dirty="0">
                <a:latin typeface="Arial Black"/>
                <a:cs typeface="Arial Black"/>
              </a:rPr>
              <a:t>La Cultura de Seguridad de Trafico</a:t>
            </a:r>
          </a:p>
        </p:txBody>
      </p:sp>
      <p:sp>
        <p:nvSpPr>
          <p:cNvPr id="6" name="Rectangle 5"/>
          <p:cNvSpPr/>
          <p:nvPr/>
        </p:nvSpPr>
        <p:spPr>
          <a:xfrm>
            <a:off x="363629" y="991536"/>
            <a:ext cx="8408486" cy="4647426"/>
          </a:xfrm>
          <a:prstGeom prst="rect">
            <a:avLst/>
          </a:prstGeom>
        </p:spPr>
        <p:txBody>
          <a:bodyPr wrap="square">
            <a:spAutoFit/>
          </a:bodyPr>
          <a:lstStyle/>
          <a:p>
            <a:r>
              <a:rPr lang="es-MX" sz="2400" dirty="0" smtClean="0">
                <a:latin typeface="Arial" panose="020B0604020202020204" pitchFamily="34" charset="0"/>
                <a:cs typeface="Arial" panose="020B0604020202020204" pitchFamily="34" charset="0"/>
              </a:rPr>
              <a:t>Es posible que personas que usan cannabis porque creen que les ayuda a “calmarse” y a “desembriagarse” cuando toman demasiado alcohol.</a:t>
            </a:r>
          </a:p>
          <a:p>
            <a:endParaRPr lang="es-MX" sz="2400" dirty="0" smtClean="0">
              <a:latin typeface="Arial" panose="020B0604020202020204" pitchFamily="34" charset="0"/>
              <a:cs typeface="Arial" panose="020B0604020202020204" pitchFamily="34" charset="0"/>
            </a:endParaRPr>
          </a:p>
          <a:p>
            <a:pPr marL="514350" indent="-285750">
              <a:spcBef>
                <a:spcPts val="600"/>
              </a:spcBef>
              <a:buFont typeface="Arial" panose="020B0604020202020204" pitchFamily="34" charset="0"/>
              <a:buChar char="•"/>
            </a:pPr>
            <a:r>
              <a:rPr lang="es-MX" sz="2000" dirty="0" smtClean="0">
                <a:latin typeface="Arial" panose="020B0604020202020204" pitchFamily="34" charset="0"/>
                <a:cs typeface="Arial" panose="020B0604020202020204" pitchFamily="34" charset="0"/>
              </a:rPr>
              <a:t>77% de ellos que DUI-CA son mas probables de sentir mas ansiedad después de tomar y usar cannabis para calmarse</a:t>
            </a:r>
            <a:br>
              <a:rPr lang="es-MX" sz="2000" dirty="0" smtClean="0">
                <a:latin typeface="Arial" panose="020B0604020202020204" pitchFamily="34" charset="0"/>
                <a:cs typeface="Arial" panose="020B0604020202020204" pitchFamily="34" charset="0"/>
              </a:rPr>
            </a:br>
            <a:endParaRPr lang="es-MX" sz="2000" dirty="0" smtClean="0">
              <a:latin typeface="Arial" panose="020B0604020202020204" pitchFamily="34" charset="0"/>
              <a:cs typeface="Arial" panose="020B0604020202020204" pitchFamily="34" charset="0"/>
            </a:endParaRPr>
          </a:p>
          <a:p>
            <a:pPr marL="514350" indent="-285750">
              <a:spcBef>
                <a:spcPts val="600"/>
              </a:spcBef>
              <a:buFont typeface="Arial" panose="020B0604020202020204" pitchFamily="34" charset="0"/>
              <a:buChar char="•"/>
            </a:pPr>
            <a:r>
              <a:rPr lang="es-MX" sz="2000" dirty="0" smtClean="0">
                <a:latin typeface="Arial" panose="020B0604020202020204" pitchFamily="34" charset="0"/>
                <a:cs typeface="Arial" panose="020B0604020202020204" pitchFamily="34" charset="0"/>
              </a:rPr>
              <a:t>52% de ellos que DUI-CA son mas probables de sentirse demasiado afectados después de tomar alcohol y usar cannabis para desembriagarse</a:t>
            </a:r>
          </a:p>
          <a:p>
            <a:pPr marL="514350" indent="-285750">
              <a:spcBef>
                <a:spcPts val="600"/>
              </a:spcBef>
              <a:buFont typeface="Arial" panose="020B0604020202020204" pitchFamily="34" charset="0"/>
              <a:buChar char="•"/>
            </a:pPr>
            <a:endParaRPr lang="es-MX" sz="2000" dirty="0" smtClean="0">
              <a:latin typeface="Arial" panose="020B0604020202020204" pitchFamily="34" charset="0"/>
              <a:cs typeface="Arial" panose="020B0604020202020204" pitchFamily="34" charset="0"/>
            </a:endParaRPr>
          </a:p>
          <a:p>
            <a:pPr marL="228600">
              <a:spcBef>
                <a:spcPts val="600"/>
              </a:spcBef>
            </a:pPr>
            <a:r>
              <a:rPr lang="es-MX" sz="2000" dirty="0" smtClean="0">
                <a:latin typeface="Arial" panose="020B0604020202020204" pitchFamily="34" charset="0"/>
                <a:cs typeface="Arial" panose="020B0604020202020204" pitchFamily="34" charset="0"/>
              </a:rPr>
              <a:t>Usar cannabis después de tomar alcohol NO es mas seguro para manejar.</a:t>
            </a:r>
            <a:r>
              <a:rPr lang="es-MX" sz="2000" baseline="30000" dirty="0" smtClean="0">
                <a:latin typeface="Arial" panose="020B0604020202020204" pitchFamily="34" charset="0"/>
                <a:cs typeface="Arial" panose="020B0604020202020204" pitchFamily="34" charset="0"/>
              </a:rPr>
              <a:t>1,2,3</a:t>
            </a:r>
            <a:endParaRPr lang="en-US" sz="2400" dirty="0"/>
          </a:p>
        </p:txBody>
      </p:sp>
      <p:sp>
        <p:nvSpPr>
          <p:cNvPr id="9" name="Rectangle 8"/>
          <p:cNvSpPr/>
          <p:nvPr/>
        </p:nvSpPr>
        <p:spPr>
          <a:xfrm>
            <a:off x="77819" y="5962001"/>
            <a:ext cx="8948194" cy="923330"/>
          </a:xfrm>
          <a:prstGeom prst="rect">
            <a:avLst/>
          </a:prstGeom>
        </p:spPr>
        <p:txBody>
          <a:bodyPr wrap="square" anchor="b" anchorCtr="0">
            <a:spAutoFit/>
          </a:bodyPr>
          <a:lstStyle/>
          <a:p>
            <a:pPr marL="228600" indent="-228600">
              <a:buFont typeface="+mj-lt"/>
              <a:buAutoNum type="arabicPeriod"/>
            </a:pPr>
            <a:r>
              <a:rPr lang="en-US" sz="900" dirty="0"/>
              <a:t>National Academies of Sciences, Engineering, and Medicine. 2017. The health effects of cannabis and cannabinoids: The current state of evidence and recommendations for research. Washington, DC: The National Academies Press.</a:t>
            </a:r>
          </a:p>
          <a:p>
            <a:pPr marL="228600" indent="-228600">
              <a:buFont typeface="+mj-lt"/>
              <a:buAutoNum type="arabicPeriod"/>
            </a:pPr>
            <a:r>
              <a:rPr lang="en-US" sz="900" dirty="0" err="1"/>
              <a:t>Elvik</a:t>
            </a:r>
            <a:r>
              <a:rPr lang="en-US" sz="900" dirty="0"/>
              <a:t>, Rune, “Risk of Road Accident Associated with the Use of Drugs: A Systematic Review and Meta-Analysis of Evidence from Epidemiological Studies.” Accident Analysis &amp; Prevention, Vol. 60 (November 2013) pp. 254–67. </a:t>
            </a:r>
          </a:p>
          <a:p>
            <a:pPr marL="228600" indent="-228600">
              <a:buFont typeface="+mj-lt"/>
              <a:buAutoNum type="arabicPeriod"/>
            </a:pPr>
            <a:r>
              <a:rPr lang="en-US" sz="900" dirty="0" err="1"/>
              <a:t>Gadegbeku</a:t>
            </a:r>
            <a:r>
              <a:rPr lang="en-US" sz="900" dirty="0"/>
              <a:t>, </a:t>
            </a:r>
            <a:r>
              <a:rPr lang="en-US" sz="900" dirty="0" err="1"/>
              <a:t>Blandine</a:t>
            </a:r>
            <a:r>
              <a:rPr lang="en-US" sz="900" dirty="0"/>
              <a:t>, Emmanuelle </a:t>
            </a:r>
            <a:r>
              <a:rPr lang="en-US" sz="900" dirty="0" err="1"/>
              <a:t>Amoros</a:t>
            </a:r>
            <a:r>
              <a:rPr lang="en-US" sz="900" dirty="0"/>
              <a:t>, and Bernard </a:t>
            </a:r>
            <a:r>
              <a:rPr lang="en-US" sz="900" dirty="0" err="1"/>
              <a:t>Laumon</a:t>
            </a:r>
            <a:r>
              <a:rPr lang="en-US" sz="900" dirty="0"/>
              <a:t>, “Responsibility Study: Main Illicit Psychoactive Substances among Car Drivers Involved in Fatal Road Crashes.” Annals of Advances in Automotive Medicine. Association for the Advancement of Automotive Medicine. Scientific Conference, Vol. 55 (2011) pp. 293–300.</a:t>
            </a:r>
          </a:p>
        </p:txBody>
      </p:sp>
      <p:sp>
        <p:nvSpPr>
          <p:cNvPr id="7" name="TextBox 6"/>
          <p:cNvSpPr txBox="1"/>
          <p:nvPr/>
        </p:nvSpPr>
        <p:spPr>
          <a:xfrm>
            <a:off x="497741" y="5647050"/>
            <a:ext cx="8217408" cy="338554"/>
          </a:xfrm>
          <a:prstGeom prst="rect">
            <a:avLst/>
          </a:prstGeom>
          <a:solidFill>
            <a:schemeClr val="bg2"/>
          </a:solidFill>
        </p:spPr>
        <p:txBody>
          <a:bodyPr wrap="square" rtlCol="0">
            <a:spAutoFit/>
          </a:bodyPr>
          <a:lstStyle/>
          <a:p>
            <a:r>
              <a:rPr lang="es-MX" sz="1600" dirty="0" smtClean="0"/>
              <a:t>DUI-CA - Manejar afectado por el alcohol y cannabis (DUI-CA por sus insignias en Ingles)</a:t>
            </a:r>
            <a:endParaRPr lang="es-MX" sz="1600" dirty="0"/>
          </a:p>
        </p:txBody>
      </p:sp>
    </p:spTree>
    <p:extLst>
      <p:ext uri="{BB962C8B-B14F-4D97-AF65-F5344CB8AC3E}">
        <p14:creationId xmlns:p14="http://schemas.microsoft.com/office/powerpoint/2010/main" val="20203875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nvSpPr>
        <p:spPr>
          <a:xfrm>
            <a:off x="391552" y="187092"/>
            <a:ext cx="5678114" cy="59991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s-MX" sz="4000" b="0" i="0" u="none" strike="noStrike" kern="1200" cap="none" spc="0" normalizeH="0" baseline="0" dirty="0" smtClean="0">
                <a:ln>
                  <a:noFill/>
                </a:ln>
                <a:solidFill>
                  <a:prstClr val="black"/>
                </a:solidFill>
                <a:effectLst/>
                <a:uLnTx/>
                <a:uFillTx/>
                <a:latin typeface="Arial Black"/>
                <a:ea typeface="+mj-ea"/>
                <a:cs typeface="Arial Black"/>
              </a:rPr>
              <a:t>Visión General</a:t>
            </a:r>
            <a:endParaRPr kumimoji="0" lang="es-MX" sz="4000" b="0" i="0" u="none" strike="noStrike" kern="1200" cap="none" spc="0" normalizeH="0" baseline="0" dirty="0">
              <a:ln>
                <a:noFill/>
              </a:ln>
              <a:solidFill>
                <a:prstClr val="black"/>
              </a:solidFill>
              <a:effectLst/>
              <a:uLnTx/>
              <a:uFillTx/>
              <a:latin typeface="Arial Black"/>
              <a:ea typeface="+mj-ea"/>
              <a:cs typeface="Arial Black"/>
            </a:endParaRPr>
          </a:p>
        </p:txBody>
      </p:sp>
      <p:sp>
        <p:nvSpPr>
          <p:cNvPr id="2" name="Rectangle 1"/>
          <p:cNvSpPr/>
          <p:nvPr/>
        </p:nvSpPr>
        <p:spPr>
          <a:xfrm>
            <a:off x="391552" y="1331993"/>
            <a:ext cx="6089930" cy="2554545"/>
          </a:xfrm>
          <a:prstGeom prst="rect">
            <a:avLst/>
          </a:prstGeom>
        </p:spPr>
        <p:txBody>
          <a:bodyPr wrap="square">
            <a:spAutoFit/>
          </a:bodyPr>
          <a:lstStyle/>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s-MX" sz="2800" b="0" i="0" u="none" strike="noStrike" kern="1200" cap="none" spc="0" normalizeH="0" baseline="0" noProof="0" dirty="0" smtClean="0">
                <a:ln>
                  <a:noFill/>
                </a:ln>
                <a:solidFill>
                  <a:prstClr val="black"/>
                </a:solidFill>
                <a:effectLst/>
                <a:uLnTx/>
                <a:uFillTx/>
                <a:latin typeface="Calibri" panose="020F0502020204030204"/>
              </a:rPr>
              <a:t>La Cultura </a:t>
            </a:r>
            <a:r>
              <a:rPr lang="es-MX" sz="2800" dirty="0" smtClean="0">
                <a:solidFill>
                  <a:prstClr val="black"/>
                </a:solidFill>
                <a:latin typeface="Calibri" panose="020F0502020204030204"/>
              </a:rPr>
              <a:t>de </a:t>
            </a:r>
            <a:r>
              <a:rPr kumimoji="0" lang="es-MX" sz="2800" b="0" i="0" u="none" strike="noStrike" kern="1200" cap="none" spc="0" normalizeH="0" baseline="0" noProof="0" dirty="0" smtClean="0">
                <a:ln>
                  <a:noFill/>
                </a:ln>
                <a:solidFill>
                  <a:prstClr val="black"/>
                </a:solidFill>
                <a:effectLst/>
                <a:uLnTx/>
                <a:uFillTx/>
                <a:latin typeface="Calibri" panose="020F0502020204030204"/>
              </a:rPr>
              <a:t>Target Zero </a:t>
            </a:r>
            <a:r>
              <a:rPr lang="es-MX" sz="2800" dirty="0" smtClean="0">
                <a:solidFill>
                  <a:prstClr val="black"/>
                </a:solidFill>
                <a:latin typeface="Calibri" panose="020F0502020204030204"/>
              </a:rPr>
              <a:t>(Meta Zero)</a:t>
            </a:r>
            <a:endParaRPr kumimoji="0" lang="es-MX" sz="2800" b="0" i="0" u="none" strike="noStrike" kern="1200" cap="none" spc="0" normalizeH="0" baseline="0" noProof="0" dirty="0" smtClean="0">
              <a:ln>
                <a:noFill/>
              </a:ln>
              <a:solidFill>
                <a:prstClr val="black"/>
              </a:solidFill>
              <a:effectLst/>
              <a:uLnTx/>
              <a:uFillTx/>
              <a:latin typeface="Calibri" panose="020F0502020204030204"/>
            </a:endParaRP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s-MX" sz="2800" b="0" i="0" u="none" strike="noStrike" kern="1200" cap="none" spc="0" normalizeH="0" baseline="0" noProof="0" dirty="0" smtClean="0">
                <a:ln>
                  <a:noFill/>
                </a:ln>
                <a:solidFill>
                  <a:prstClr val="black"/>
                </a:solidFill>
                <a:effectLst/>
                <a:uLnTx/>
                <a:uFillTx/>
                <a:latin typeface="Calibri" panose="020F0502020204030204"/>
              </a:rPr>
              <a:t>La Cultura Actual del Estado de Washington en Manjar Afectado por</a:t>
            </a:r>
            <a:r>
              <a:rPr kumimoji="0" lang="es-MX" sz="2800" b="0" i="0" u="none" strike="noStrike" kern="1200" cap="none" spc="0" normalizeH="0" noProof="0" dirty="0" smtClean="0">
                <a:ln>
                  <a:noFill/>
                </a:ln>
                <a:solidFill>
                  <a:prstClr val="black"/>
                </a:solidFill>
                <a:effectLst/>
                <a:uLnTx/>
                <a:uFillTx/>
                <a:latin typeface="Calibri" panose="020F0502020204030204"/>
              </a:rPr>
              <a:t> el uso </a:t>
            </a:r>
            <a:r>
              <a:rPr lang="es-MX" sz="2800" dirty="0" smtClean="0">
                <a:solidFill>
                  <a:prstClr val="black"/>
                </a:solidFill>
                <a:latin typeface="Calibri" panose="020F0502020204030204"/>
              </a:rPr>
              <a:t>de </a:t>
            </a:r>
            <a:r>
              <a:rPr kumimoji="0" lang="es-MX" sz="2800" b="0" i="0" u="none" strike="noStrike" kern="1200" cap="none" spc="0" normalizeH="0" baseline="0" noProof="0" dirty="0" smtClean="0">
                <a:ln>
                  <a:noFill/>
                </a:ln>
                <a:solidFill>
                  <a:prstClr val="black"/>
                </a:solidFill>
                <a:effectLst/>
                <a:uLnTx/>
                <a:uFillTx/>
                <a:latin typeface="Calibri" panose="020F0502020204030204"/>
              </a:rPr>
              <a:t>Cannabis y Alcohol</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s-MX" sz="2800" b="0" i="0" u="none" strike="noStrike" kern="1200" cap="none" spc="0" normalizeH="0" baseline="0" noProof="0" dirty="0" smtClean="0">
                <a:ln>
                  <a:noFill/>
                </a:ln>
                <a:solidFill>
                  <a:prstClr val="black"/>
                </a:solidFill>
                <a:effectLst/>
                <a:uLnTx/>
                <a:uFillTx/>
                <a:latin typeface="Calibri" panose="020F0502020204030204"/>
              </a:rPr>
              <a:t>Que </a:t>
            </a:r>
            <a:r>
              <a:rPr lang="es-MX" sz="2800" dirty="0" smtClean="0">
                <a:solidFill>
                  <a:prstClr val="black"/>
                </a:solidFill>
                <a:latin typeface="Calibri" panose="020F0502020204030204"/>
              </a:rPr>
              <a:t>Puede Hacer USTED</a:t>
            </a:r>
            <a:endParaRPr kumimoji="0" lang="es-MX" sz="28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35110211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nvSpPr>
        <p:spPr>
          <a:xfrm>
            <a:off x="497741" y="383530"/>
            <a:ext cx="6854035" cy="59991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MX" sz="2700" dirty="0">
                <a:latin typeface="Arial Black"/>
                <a:cs typeface="Arial Black"/>
              </a:rPr>
              <a:t>La Cultura de Seguridad de Trafico</a:t>
            </a:r>
          </a:p>
        </p:txBody>
      </p:sp>
      <p:sp>
        <p:nvSpPr>
          <p:cNvPr id="3" name="Rectangle 2"/>
          <p:cNvSpPr/>
          <p:nvPr/>
        </p:nvSpPr>
        <p:spPr>
          <a:xfrm>
            <a:off x="731519" y="4080052"/>
            <a:ext cx="7897041" cy="2246769"/>
          </a:xfrm>
          <a:prstGeom prst="rect">
            <a:avLst/>
          </a:prstGeom>
        </p:spPr>
        <p:txBody>
          <a:bodyPr wrap="square">
            <a:spAutoFit/>
          </a:bodyPr>
          <a:lstStyle/>
          <a:p>
            <a:pPr marL="228600">
              <a:spcBef>
                <a:spcPts val="600"/>
              </a:spcBef>
            </a:pPr>
            <a:r>
              <a:rPr lang="es-MX" sz="2000" dirty="0" smtClean="0">
                <a:latin typeface="Arial" panose="020B0604020202020204" pitchFamily="34" charset="0"/>
                <a:cs typeface="Arial" panose="020B0604020202020204" pitchFamily="34" charset="0"/>
              </a:rPr>
              <a:t>Ellos hacen cosas de seguridad como:</a:t>
            </a:r>
          </a:p>
          <a:p>
            <a:pPr marL="571500" indent="-342900">
              <a:spcBef>
                <a:spcPts val="600"/>
              </a:spcBef>
              <a:buFont typeface="Arial" panose="020B0604020202020204" pitchFamily="34" charset="0"/>
              <a:buChar char="•"/>
            </a:pPr>
            <a:r>
              <a:rPr lang="es-MX" sz="2000" dirty="0" smtClean="0">
                <a:latin typeface="Arial" panose="020B0604020202020204" pitchFamily="34" charset="0"/>
                <a:ea typeface="Calibri" panose="020F0502020204030204" pitchFamily="34" charset="0"/>
                <a:cs typeface="Arial" panose="020B0604020202020204" pitchFamily="34" charset="0"/>
              </a:rPr>
              <a:t>Disponer </a:t>
            </a:r>
            <a:r>
              <a:rPr lang="es-MX" sz="2000" dirty="0">
                <a:latin typeface="Arial" panose="020B0604020202020204" pitchFamily="34" charset="0"/>
                <a:ea typeface="Calibri" panose="020F0502020204030204" pitchFamily="34" charset="0"/>
                <a:cs typeface="Arial" panose="020B0604020202020204" pitchFamily="34" charset="0"/>
              </a:rPr>
              <a:t>un viaje seguro para la </a:t>
            </a:r>
            <a:r>
              <a:rPr lang="es-MX" sz="2000" dirty="0" smtClean="0">
                <a:latin typeface="Arial" panose="020B0604020202020204" pitchFamily="34" charset="0"/>
                <a:ea typeface="Calibri" panose="020F0502020204030204" pitchFamily="34" charset="0"/>
                <a:cs typeface="Arial" panose="020B0604020202020204" pitchFamily="34" charset="0"/>
              </a:rPr>
              <a:t>persona;</a:t>
            </a:r>
            <a:endParaRPr lang="es-MX" sz="2000" dirty="0" smtClean="0">
              <a:latin typeface="Arial" panose="020B0604020202020204" pitchFamily="34" charset="0"/>
              <a:cs typeface="Arial" panose="020B0604020202020204" pitchFamily="34" charset="0"/>
            </a:endParaRPr>
          </a:p>
          <a:p>
            <a:pPr marL="571500" indent="-342900">
              <a:spcBef>
                <a:spcPts val="600"/>
              </a:spcBef>
              <a:buFont typeface="Arial" panose="020B0604020202020204" pitchFamily="34" charset="0"/>
              <a:buChar char="•"/>
            </a:pPr>
            <a:r>
              <a:rPr lang="es-MX" sz="2000" dirty="0" smtClean="0">
                <a:latin typeface="Arial" panose="020B0604020202020204" pitchFamily="34" charset="0"/>
                <a:cs typeface="Arial" panose="020B0604020202020204" pitchFamily="34" charset="0"/>
              </a:rPr>
              <a:t>Detener </a:t>
            </a:r>
            <a:r>
              <a:rPr lang="es-MX" sz="2000" dirty="0">
                <a:latin typeface="Arial" panose="020B0604020202020204" pitchFamily="34" charset="0"/>
                <a:cs typeface="Arial" panose="020B0604020202020204" pitchFamily="34" charset="0"/>
              </a:rPr>
              <a:t>a la persona para que se </a:t>
            </a:r>
            <a:r>
              <a:rPr lang="es-MX" sz="2000" dirty="0" smtClean="0">
                <a:latin typeface="Arial" panose="020B0604020202020204" pitchFamily="34" charset="0"/>
                <a:cs typeface="Arial" panose="020B0604020202020204" pitchFamily="34" charset="0"/>
              </a:rPr>
              <a:t>quede </a:t>
            </a:r>
            <a:r>
              <a:rPr lang="es-MX" sz="2000" dirty="0">
                <a:latin typeface="Arial" panose="020B0604020202020204" pitchFamily="34" charset="0"/>
                <a:cs typeface="Arial" panose="020B0604020202020204" pitchFamily="34" charset="0"/>
              </a:rPr>
              <a:t>donde esta; </a:t>
            </a:r>
            <a:r>
              <a:rPr lang="es-MX" sz="2000" dirty="0" smtClean="0">
                <a:latin typeface="Arial" panose="020B0604020202020204" pitchFamily="34" charset="0"/>
                <a:cs typeface="Arial" panose="020B0604020202020204" pitchFamily="34" charset="0"/>
              </a:rPr>
              <a:t>o</a:t>
            </a:r>
          </a:p>
          <a:p>
            <a:pPr marL="571500" indent="-342900">
              <a:spcBef>
                <a:spcPts val="600"/>
              </a:spcBef>
              <a:buFont typeface="Arial" panose="020B0604020202020204" pitchFamily="34" charset="0"/>
              <a:buChar char="•"/>
            </a:pPr>
            <a:r>
              <a:rPr lang="es-MX" sz="2000" dirty="0" smtClean="0">
                <a:latin typeface="Arial" panose="020B0604020202020204" pitchFamily="34" charset="0"/>
                <a:cs typeface="Arial" panose="020B0604020202020204" pitchFamily="34" charset="0"/>
              </a:rPr>
              <a:t>Envolver </a:t>
            </a:r>
            <a:r>
              <a:rPr lang="es-MX" sz="2000" dirty="0">
                <a:latin typeface="Arial" panose="020B0604020202020204" pitchFamily="34" charset="0"/>
                <a:cs typeface="Arial" panose="020B0604020202020204" pitchFamily="34" charset="0"/>
              </a:rPr>
              <a:t>a otra persona que pueda ayudar; </a:t>
            </a:r>
            <a:endParaRPr lang="es-MX" sz="2000" dirty="0" smtClean="0">
              <a:latin typeface="Arial" panose="020B0604020202020204" pitchFamily="34" charset="0"/>
              <a:cs typeface="Arial" panose="020B0604020202020204" pitchFamily="34" charset="0"/>
            </a:endParaRPr>
          </a:p>
          <a:p>
            <a:pPr marL="571500" indent="-342900">
              <a:spcBef>
                <a:spcPts val="600"/>
              </a:spcBef>
              <a:buFont typeface="Arial" panose="020B0604020202020204" pitchFamily="34" charset="0"/>
              <a:buChar char="•"/>
            </a:pPr>
            <a:r>
              <a:rPr lang="es-MX" sz="2000" dirty="0" smtClean="0">
                <a:latin typeface="Arial" panose="020B0604020202020204" pitchFamily="34" charset="0"/>
                <a:cs typeface="Arial" panose="020B0604020202020204" pitchFamily="34" charset="0"/>
              </a:rPr>
              <a:t>Estar </a:t>
            </a:r>
            <a:r>
              <a:rPr lang="es-MX" sz="2000" dirty="0">
                <a:latin typeface="Arial" panose="020B0604020202020204" pitchFamily="34" charset="0"/>
                <a:cs typeface="Arial" panose="020B0604020202020204" pitchFamily="34" charset="0"/>
              </a:rPr>
              <a:t>preparado para llamar al 911 si la persona decide manejar.</a:t>
            </a:r>
            <a:endParaRPr lang="es-MX" sz="2000" b="1" dirty="0"/>
          </a:p>
        </p:txBody>
      </p:sp>
      <p:pic>
        <p:nvPicPr>
          <p:cNvPr id="7" name="Picture 6">
            <a:extLst>
              <a:ext uri="{FF2B5EF4-FFF2-40B4-BE49-F238E27FC236}">
                <a16:creationId xmlns:a16="http://schemas.microsoft.com/office/drawing/2014/main" id="{EB15C0A3-DE33-4542-8BFD-86825B8A5F86}"/>
              </a:ext>
            </a:extLst>
          </p:cNvPr>
          <p:cNvPicPr>
            <a:picLocks noChangeAspect="1"/>
          </p:cNvPicPr>
          <p:nvPr/>
        </p:nvPicPr>
        <p:blipFill>
          <a:blip r:embed="rId2"/>
          <a:stretch>
            <a:fillRect/>
          </a:stretch>
        </p:blipFill>
        <p:spPr>
          <a:xfrm>
            <a:off x="731519" y="1448295"/>
            <a:ext cx="1733550" cy="1828800"/>
          </a:xfrm>
          <a:prstGeom prst="rect">
            <a:avLst/>
          </a:prstGeom>
        </p:spPr>
      </p:pic>
      <p:sp>
        <p:nvSpPr>
          <p:cNvPr id="4" name="Rectangle 3"/>
          <p:cNvSpPr/>
          <p:nvPr/>
        </p:nvSpPr>
        <p:spPr>
          <a:xfrm>
            <a:off x="2465069" y="1312361"/>
            <a:ext cx="6248278" cy="2215991"/>
          </a:xfrm>
          <a:prstGeom prst="rect">
            <a:avLst/>
          </a:prstGeom>
        </p:spPr>
        <p:txBody>
          <a:bodyPr wrap="square">
            <a:spAutoFit/>
          </a:bodyPr>
          <a:lstStyle/>
          <a:p>
            <a:pPr marL="228600">
              <a:spcBef>
                <a:spcPts val="600"/>
              </a:spcBef>
            </a:pPr>
            <a:r>
              <a:rPr lang="es-MX" sz="2400" b="1" dirty="0" smtClean="0">
                <a:latin typeface="Arial" panose="020B0604020202020204" pitchFamily="34" charset="0"/>
                <a:cs typeface="Arial" panose="020B0604020202020204" pitchFamily="34" charset="0"/>
              </a:rPr>
              <a:t>Intervenciones</a:t>
            </a:r>
          </a:p>
          <a:p>
            <a:pPr marL="228600">
              <a:spcBef>
                <a:spcPts val="600"/>
              </a:spcBef>
            </a:pPr>
            <a:endParaRPr lang="es-MX" sz="800" b="1" dirty="0" smtClean="0">
              <a:latin typeface="Arial" panose="020B0604020202020204" pitchFamily="34" charset="0"/>
              <a:cs typeface="Arial" panose="020B0604020202020204" pitchFamily="34" charset="0"/>
            </a:endParaRPr>
          </a:p>
          <a:p>
            <a:pPr marL="228600">
              <a:spcBef>
                <a:spcPts val="600"/>
              </a:spcBef>
            </a:pPr>
            <a:r>
              <a:rPr lang="es-MX" sz="2400" dirty="0" smtClean="0">
                <a:latin typeface="Arial" panose="020B0604020202020204" pitchFamily="34" charset="0"/>
                <a:cs typeface="Arial" panose="020B0604020202020204" pitchFamily="34" charset="0"/>
              </a:rPr>
              <a:t>Entre adultos en Washington en una situación de intervenir, casi todos (81%) tomamos pasos para prevenir de que alguien maneje afectado.</a:t>
            </a:r>
            <a:endParaRPr lang="es-MX"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76024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nvSpPr>
        <p:spPr>
          <a:xfrm>
            <a:off x="391552" y="187092"/>
            <a:ext cx="6133134" cy="59991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lgn="l">
              <a:defRPr/>
            </a:pPr>
            <a:r>
              <a:rPr lang="en-US" sz="3000" dirty="0" smtClean="0">
                <a:solidFill>
                  <a:prstClr val="black"/>
                </a:solidFill>
                <a:latin typeface="Arial Black"/>
                <a:cs typeface="Arial Black"/>
              </a:rPr>
              <a:t>¡</a:t>
            </a:r>
            <a:r>
              <a:rPr lang="es-MX" sz="3000" dirty="0" smtClean="0">
                <a:solidFill>
                  <a:prstClr val="black"/>
                </a:solidFill>
                <a:latin typeface="Arial Black"/>
                <a:cs typeface="Arial Black"/>
              </a:rPr>
              <a:t>Lo que USTED puede hacer!</a:t>
            </a:r>
            <a:endParaRPr kumimoji="0" lang="es-MX" sz="3000" b="0" i="0" u="none" strike="noStrike" kern="1200" cap="none" spc="0" normalizeH="0" baseline="0" noProof="0" dirty="0">
              <a:ln>
                <a:noFill/>
              </a:ln>
              <a:solidFill>
                <a:prstClr val="black"/>
              </a:solidFill>
              <a:effectLst/>
              <a:uLnTx/>
              <a:uFillTx/>
              <a:latin typeface="Arial Black"/>
              <a:cs typeface="Arial Black"/>
            </a:endParaRPr>
          </a:p>
        </p:txBody>
      </p:sp>
      <p:sp>
        <p:nvSpPr>
          <p:cNvPr id="6" name="Rectangle 5"/>
          <p:cNvSpPr/>
          <p:nvPr/>
        </p:nvSpPr>
        <p:spPr>
          <a:xfrm>
            <a:off x="221570" y="1451820"/>
            <a:ext cx="6303116" cy="523220"/>
          </a:xfrm>
          <a:prstGeom prst="rect">
            <a:avLst/>
          </a:prstGeom>
        </p:spPr>
        <p:txBody>
          <a:bodyPr wrap="square">
            <a:spAutoFit/>
          </a:bodyPr>
          <a:lstStyle/>
          <a:p>
            <a:pPr algn="ctr">
              <a:defRPr/>
            </a:pPr>
            <a:r>
              <a:rPr lang="en-US" sz="2800" b="1" dirty="0" smtClean="0">
                <a:solidFill>
                  <a:prstClr val="black"/>
                </a:solidFill>
                <a:latin typeface="Calibri" panose="020F0502020204030204"/>
              </a:rPr>
              <a:t>¡</a:t>
            </a:r>
            <a:r>
              <a:rPr kumimoji="0" lang="es-MX" sz="2800" b="1" i="0" u="none" strike="noStrike" kern="1200" cap="none" spc="0" normalizeH="0" baseline="0" dirty="0" smtClean="0">
                <a:ln>
                  <a:noFill/>
                </a:ln>
                <a:solidFill>
                  <a:prstClr val="black"/>
                </a:solidFill>
                <a:effectLst/>
                <a:uLnTx/>
                <a:uFillTx/>
                <a:latin typeface="Calibri" panose="020F0502020204030204"/>
                <a:ea typeface="+mn-ea"/>
                <a:cs typeface="+mn-cs"/>
              </a:rPr>
              <a:t>Nosotros creamos nuestra</a:t>
            </a:r>
            <a:r>
              <a:rPr kumimoji="0" lang="es-MX" sz="2800" b="1" i="0" u="none" strike="noStrike" kern="1200" cap="none" spc="0" normalizeH="0" dirty="0" smtClean="0">
                <a:ln>
                  <a:noFill/>
                </a:ln>
                <a:solidFill>
                  <a:prstClr val="black"/>
                </a:solidFill>
                <a:effectLst/>
                <a:uLnTx/>
                <a:uFillTx/>
                <a:latin typeface="Calibri" panose="020F0502020204030204"/>
                <a:ea typeface="+mn-ea"/>
                <a:cs typeface="+mn-cs"/>
              </a:rPr>
              <a:t> cultura</a:t>
            </a:r>
            <a:r>
              <a:rPr kumimoji="0" lang="es-MX" sz="2800" b="1" i="0" u="none" strike="noStrike" kern="1200" cap="none" spc="0" normalizeH="0" baseline="0" dirty="0" smtClean="0">
                <a:ln>
                  <a:noFill/>
                </a:ln>
                <a:solidFill>
                  <a:prstClr val="black"/>
                </a:solidFill>
                <a:effectLst/>
                <a:uLnTx/>
                <a:uFillTx/>
                <a:latin typeface="Calibri" panose="020F0502020204030204"/>
                <a:ea typeface="+mn-ea"/>
                <a:cs typeface="+mn-cs"/>
              </a:rPr>
              <a:t>!</a:t>
            </a:r>
            <a:endParaRPr kumimoji="0" lang="es-MX" sz="2800" b="1" i="0" u="none" strike="noStrike" kern="1200" cap="none" spc="0" normalizeH="0" baseline="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47985E0B-3B9B-433F-ACBA-480BD52B5798}"/>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255119" y="2471941"/>
            <a:ext cx="6406000" cy="2774914"/>
          </a:xfrm>
          <a:prstGeom prst="rect">
            <a:avLst/>
          </a:prstGeom>
        </p:spPr>
      </p:pic>
      <p:sp>
        <p:nvSpPr>
          <p:cNvPr id="9" name="TextBox 8">
            <a:extLst>
              <a:ext uri="{FF2B5EF4-FFF2-40B4-BE49-F238E27FC236}">
                <a16:creationId xmlns:a16="http://schemas.microsoft.com/office/drawing/2014/main" id="{F006286D-840F-49C8-9CEF-0D5D5CE33D84}"/>
              </a:ext>
            </a:extLst>
          </p:cNvPr>
          <p:cNvSpPr txBox="1"/>
          <p:nvPr/>
        </p:nvSpPr>
        <p:spPr>
          <a:xfrm>
            <a:off x="600128" y="6434885"/>
            <a:ext cx="5205743" cy="230832"/>
          </a:xfrm>
          <a:prstGeom prst="rect">
            <a:avLst/>
          </a:prstGeom>
          <a:noFill/>
        </p:spPr>
        <p:txBody>
          <a:bodyPr wrap="square" rtlCol="0">
            <a:spAutoFit/>
          </a:bodyPr>
          <a:lstStyle/>
          <a:p>
            <a:pPr algn="ctr"/>
            <a:r>
              <a:rPr lang="en-US" sz="900" dirty="0">
                <a:hlinkClick r:id="rId4" tooltip="http://gingerbreadcastlelibrary.com/culture/"/>
              </a:rPr>
              <a:t>This Photo</a:t>
            </a:r>
            <a:r>
              <a:rPr lang="en-US" sz="900" dirty="0"/>
              <a:t> by Unknown Author is licensed under </a:t>
            </a:r>
            <a:r>
              <a:rPr lang="en-US" sz="900" dirty="0">
                <a:hlinkClick r:id="rId5" tooltip="https://creativecommons.org/licenses/by-nc-sa/3.0/"/>
              </a:rPr>
              <a:t>CC BY-SA-NC</a:t>
            </a:r>
            <a:endParaRPr lang="en-US" sz="900" dirty="0"/>
          </a:p>
        </p:txBody>
      </p:sp>
      <p:sp>
        <p:nvSpPr>
          <p:cNvPr id="2" name="Rectangle 1"/>
          <p:cNvSpPr/>
          <p:nvPr/>
        </p:nvSpPr>
        <p:spPr>
          <a:xfrm>
            <a:off x="4441996" y="3244334"/>
            <a:ext cx="260008" cy="369332"/>
          </a:xfrm>
          <a:prstGeom prst="rect">
            <a:avLst/>
          </a:prstGeom>
        </p:spPr>
        <p:txBody>
          <a:bodyPr wrap="none">
            <a:spAutoFit/>
          </a:bodyPr>
          <a:lstStyle/>
          <a:p>
            <a:r>
              <a:rPr lang="en-US" dirty="0">
                <a:latin typeface="Calibri" panose="020F0502020204030204" pitchFamily="34" charset="0"/>
              </a:rPr>
              <a:t>¡</a:t>
            </a:r>
            <a:endParaRPr lang="en-US" dirty="0"/>
          </a:p>
        </p:txBody>
      </p:sp>
      <p:sp>
        <p:nvSpPr>
          <p:cNvPr id="11" name="Slide Number Placeholder 10"/>
          <p:cNvSpPr>
            <a:spLocks noGrp="1"/>
          </p:cNvSpPr>
          <p:nvPr>
            <p:ph type="sldNum" sz="quarter" idx="11"/>
          </p:nvPr>
        </p:nvSpPr>
        <p:spPr/>
        <p:txBody>
          <a:bodyPr/>
          <a:lstStyle/>
          <a:p>
            <a:fld id="{1089703B-F707-644A-8F16-16E52AB5B640}" type="slidenum">
              <a:rPr lang="en-US" smtClean="0"/>
              <a:t>21</a:t>
            </a:fld>
            <a:endParaRPr lang="en-US"/>
          </a:p>
        </p:txBody>
      </p:sp>
    </p:spTree>
    <p:extLst>
      <p:ext uri="{BB962C8B-B14F-4D97-AF65-F5344CB8AC3E}">
        <p14:creationId xmlns:p14="http://schemas.microsoft.com/office/powerpoint/2010/main" val="3543791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0375" t="-7707" r="-1114" b="7429"/>
          <a:stretch/>
        </p:blipFill>
        <p:spPr>
          <a:xfrm>
            <a:off x="5344815" y="584036"/>
            <a:ext cx="3843430" cy="6371303"/>
          </a:xfrm>
          <a:prstGeom prst="rect">
            <a:avLst/>
          </a:prstGeom>
        </p:spPr>
      </p:pic>
      <p:sp>
        <p:nvSpPr>
          <p:cNvPr id="3" name="Rectangle 2"/>
          <p:cNvSpPr/>
          <p:nvPr/>
        </p:nvSpPr>
        <p:spPr>
          <a:xfrm>
            <a:off x="247258" y="371348"/>
            <a:ext cx="7044345" cy="615553"/>
          </a:xfrm>
          <a:prstGeom prst="rect">
            <a:avLst/>
          </a:prstGeom>
        </p:spPr>
        <p:txBody>
          <a:bodyPr wrap="square">
            <a:spAutoFit/>
          </a:bodyPr>
          <a:lstStyle/>
          <a:p>
            <a:pPr lvl="0">
              <a:defRPr/>
            </a:pPr>
            <a:r>
              <a:rPr lang="en-US" sz="3400" dirty="0">
                <a:solidFill>
                  <a:prstClr val="black"/>
                </a:solidFill>
                <a:latin typeface="Arial Black"/>
                <a:cs typeface="Arial Black"/>
              </a:rPr>
              <a:t>¡</a:t>
            </a:r>
            <a:r>
              <a:rPr lang="es-MX" sz="3400" dirty="0">
                <a:solidFill>
                  <a:prstClr val="black"/>
                </a:solidFill>
                <a:latin typeface="Arial Black"/>
                <a:cs typeface="Arial Black"/>
              </a:rPr>
              <a:t>Lo que </a:t>
            </a:r>
            <a:r>
              <a:rPr lang="es-MX" sz="3400" dirty="0" smtClean="0">
                <a:solidFill>
                  <a:prstClr val="black"/>
                </a:solidFill>
                <a:latin typeface="Arial Black"/>
                <a:cs typeface="Arial Black"/>
              </a:rPr>
              <a:t>USTED puede hacer</a:t>
            </a:r>
            <a:r>
              <a:rPr lang="es-MX" sz="3400" dirty="0">
                <a:solidFill>
                  <a:prstClr val="black"/>
                </a:solidFill>
                <a:latin typeface="Arial Black"/>
                <a:cs typeface="Arial Black"/>
              </a:rPr>
              <a:t>!</a:t>
            </a:r>
          </a:p>
        </p:txBody>
      </p:sp>
      <p:sp>
        <p:nvSpPr>
          <p:cNvPr id="4" name="Rectangle 3"/>
          <p:cNvSpPr/>
          <p:nvPr/>
        </p:nvSpPr>
        <p:spPr>
          <a:xfrm>
            <a:off x="388373" y="1276697"/>
            <a:ext cx="5171179" cy="4370427"/>
          </a:xfrm>
          <a:prstGeom prst="rect">
            <a:avLst/>
          </a:prstGeom>
        </p:spPr>
        <p:txBody>
          <a:bodyPr wrap="square">
            <a:spAutoFit/>
          </a:bodyPr>
          <a:lstStyle/>
          <a:p>
            <a:r>
              <a:rPr lang="es-MX" sz="2400" b="1" dirty="0" smtClean="0"/>
              <a:t>Comparta y converse sobre estos resultados.</a:t>
            </a:r>
          </a:p>
          <a:p>
            <a:pPr marL="514350" indent="-285750">
              <a:spcBef>
                <a:spcPts val="600"/>
              </a:spcBef>
              <a:buFont typeface="Arial" panose="020B0604020202020204" pitchFamily="34" charset="0"/>
              <a:buChar char="•"/>
            </a:pPr>
            <a:r>
              <a:rPr lang="es-MX" sz="2000" dirty="0" smtClean="0"/>
              <a:t>Use la información existente sobre los valores, actitudes, y creencias positivas</a:t>
            </a:r>
          </a:p>
          <a:p>
            <a:pPr marL="514350" indent="-285750">
              <a:spcBef>
                <a:spcPts val="600"/>
              </a:spcBef>
              <a:buFont typeface="Arial" panose="020B0604020202020204" pitchFamily="34" charset="0"/>
              <a:buChar char="•"/>
            </a:pPr>
            <a:r>
              <a:rPr lang="es-MX" sz="2000" dirty="0" smtClean="0"/>
              <a:t>Corrija las percepciones erróneas</a:t>
            </a:r>
          </a:p>
          <a:p>
            <a:pPr marL="801688" lvl="1" indent="-285750">
              <a:spcBef>
                <a:spcPts val="600"/>
              </a:spcBef>
              <a:buFont typeface="Arial" panose="020B0604020202020204" pitchFamily="34" charset="0"/>
              <a:buChar char="•"/>
            </a:pPr>
            <a:r>
              <a:rPr lang="es-MX" sz="2000" dirty="0" smtClean="0"/>
              <a:t>NO es seguro DUICA</a:t>
            </a:r>
          </a:p>
          <a:p>
            <a:pPr marL="801688" lvl="1" indent="-285750">
              <a:spcBef>
                <a:spcPts val="600"/>
              </a:spcBef>
              <a:buFont typeface="Arial" panose="020B0604020202020204" pitchFamily="34" charset="0"/>
              <a:buChar char="•"/>
            </a:pPr>
            <a:r>
              <a:rPr lang="es-MX" sz="2000" dirty="0" smtClean="0"/>
              <a:t>Casi toda la gente cree que DUICA No es aceptable</a:t>
            </a:r>
          </a:p>
          <a:p>
            <a:pPr marL="801688" lvl="1" indent="-285750">
              <a:spcBef>
                <a:spcPts val="600"/>
              </a:spcBef>
              <a:buFont typeface="Arial" panose="020B0604020202020204" pitchFamily="34" charset="0"/>
              <a:buChar char="•"/>
            </a:pPr>
            <a:r>
              <a:rPr lang="es-MX" sz="2000" dirty="0" smtClean="0"/>
              <a:t>Casi toda la gente NO DUICA</a:t>
            </a:r>
          </a:p>
          <a:p>
            <a:pPr marL="801688" lvl="1" indent="-285750">
              <a:spcBef>
                <a:spcPts val="600"/>
              </a:spcBef>
              <a:buFont typeface="Arial" panose="020B0604020202020204" pitchFamily="34" charset="0"/>
              <a:buChar char="•"/>
            </a:pPr>
            <a:r>
              <a:rPr lang="es-MX" sz="2000" dirty="0" smtClean="0"/>
              <a:t>Usar cannabis después de tomar alcohol NO lo hace mas seguro de manejar</a:t>
            </a:r>
            <a:endParaRPr lang="es-MX" sz="2000" dirty="0"/>
          </a:p>
        </p:txBody>
      </p:sp>
      <p:sp>
        <p:nvSpPr>
          <p:cNvPr id="7" name="TextBox 6"/>
          <p:cNvSpPr txBox="1"/>
          <p:nvPr/>
        </p:nvSpPr>
        <p:spPr>
          <a:xfrm>
            <a:off x="391552" y="6305050"/>
            <a:ext cx="8217408" cy="338554"/>
          </a:xfrm>
          <a:prstGeom prst="rect">
            <a:avLst/>
          </a:prstGeom>
          <a:solidFill>
            <a:schemeClr val="bg2"/>
          </a:solidFill>
        </p:spPr>
        <p:txBody>
          <a:bodyPr wrap="square" rtlCol="0">
            <a:spAutoFit/>
          </a:bodyPr>
          <a:lstStyle/>
          <a:p>
            <a:r>
              <a:rPr lang="es-MX" sz="1600" dirty="0" smtClean="0"/>
              <a:t>DUI-CA - Manejar afectado por el alcohol y cannabis (DUI-CA por sus insignias en Ingles)</a:t>
            </a:r>
            <a:endParaRPr lang="es-MX" sz="1600" dirty="0"/>
          </a:p>
        </p:txBody>
      </p:sp>
    </p:spTree>
    <p:extLst>
      <p:ext uri="{BB962C8B-B14F-4D97-AF65-F5344CB8AC3E}">
        <p14:creationId xmlns:p14="http://schemas.microsoft.com/office/powerpoint/2010/main" val="32651260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7258" y="371348"/>
            <a:ext cx="7044345" cy="615553"/>
          </a:xfrm>
          <a:prstGeom prst="rect">
            <a:avLst/>
          </a:prstGeom>
        </p:spPr>
        <p:txBody>
          <a:bodyPr wrap="square">
            <a:spAutoFit/>
          </a:bodyPr>
          <a:lstStyle/>
          <a:p>
            <a:pPr lvl="0">
              <a:defRPr/>
            </a:pPr>
            <a:r>
              <a:rPr lang="en-US" sz="3400" dirty="0">
                <a:solidFill>
                  <a:prstClr val="black"/>
                </a:solidFill>
                <a:latin typeface="Arial Black"/>
                <a:cs typeface="Arial Black"/>
              </a:rPr>
              <a:t>¡</a:t>
            </a:r>
            <a:r>
              <a:rPr lang="es-MX" sz="3400" dirty="0">
                <a:solidFill>
                  <a:prstClr val="black"/>
                </a:solidFill>
                <a:latin typeface="Arial Black"/>
                <a:cs typeface="Arial Black"/>
              </a:rPr>
              <a:t>Lo que </a:t>
            </a:r>
            <a:r>
              <a:rPr lang="es-MX" sz="3400" dirty="0" smtClean="0">
                <a:solidFill>
                  <a:prstClr val="black"/>
                </a:solidFill>
                <a:latin typeface="Arial Black"/>
                <a:cs typeface="Arial Black"/>
              </a:rPr>
              <a:t>USTED </a:t>
            </a:r>
            <a:r>
              <a:rPr lang="es-MX" sz="3400" dirty="0">
                <a:solidFill>
                  <a:prstClr val="black"/>
                </a:solidFill>
                <a:latin typeface="Arial Black"/>
                <a:cs typeface="Arial Black"/>
              </a:rPr>
              <a:t>puede hacer!</a:t>
            </a:r>
          </a:p>
        </p:txBody>
      </p:sp>
      <p:sp>
        <p:nvSpPr>
          <p:cNvPr id="2" name="Rectangle 1"/>
          <p:cNvSpPr/>
          <p:nvPr/>
        </p:nvSpPr>
        <p:spPr>
          <a:xfrm>
            <a:off x="247257" y="1311007"/>
            <a:ext cx="8206518" cy="4878259"/>
          </a:xfrm>
          <a:prstGeom prst="rect">
            <a:avLst/>
          </a:prstGeom>
        </p:spPr>
        <p:txBody>
          <a:bodyPr wrap="square">
            <a:spAutoFit/>
          </a:bodyPr>
          <a:lstStyle/>
          <a:p>
            <a:r>
              <a:rPr lang="es-MX" sz="2400" b="1" dirty="0" smtClean="0">
                <a:latin typeface="Arial" panose="020B0604020202020204" pitchFamily="34" charset="0"/>
                <a:cs typeface="Arial" panose="020B0604020202020204" pitchFamily="34" charset="0"/>
              </a:rPr>
              <a:t>Integre información precisa dentro programas, estrategias, y comunicaciones.</a:t>
            </a:r>
          </a:p>
          <a:p>
            <a:endParaRPr lang="es-MX" sz="2400" b="1" dirty="0" smtClean="0">
              <a:latin typeface="Arial" panose="020B0604020202020204" pitchFamily="34" charset="0"/>
              <a:cs typeface="Arial" panose="020B0604020202020204" pitchFamily="34" charset="0"/>
            </a:endParaRPr>
          </a:p>
          <a:p>
            <a:pPr marL="514350" indent="-285750">
              <a:spcBef>
                <a:spcPts val="600"/>
              </a:spcBef>
              <a:buFont typeface="Arial" panose="020B0604020202020204" pitchFamily="34" charset="0"/>
              <a:buChar char="•"/>
            </a:pPr>
            <a:r>
              <a:rPr lang="es-MX" sz="2000" dirty="0" smtClean="0">
                <a:latin typeface="Arial" panose="020B0604020202020204" pitchFamily="34" charset="0"/>
                <a:cs typeface="Arial" panose="020B0604020202020204" pitchFamily="34" charset="0"/>
              </a:rPr>
              <a:t>Claramente establezca los valores, actitudes, y creencias existentes positivos. </a:t>
            </a:r>
          </a:p>
          <a:p>
            <a:pPr marL="514350" indent="-285750">
              <a:spcBef>
                <a:spcPts val="600"/>
              </a:spcBef>
              <a:buFont typeface="Arial" panose="020B0604020202020204" pitchFamily="34" charset="0"/>
              <a:buChar char="•"/>
            </a:pPr>
            <a:endParaRPr lang="es-MX" sz="2000" dirty="0" smtClean="0">
              <a:latin typeface="Arial" panose="020B0604020202020204" pitchFamily="34" charset="0"/>
              <a:cs typeface="Arial" panose="020B0604020202020204" pitchFamily="34" charset="0"/>
            </a:endParaRPr>
          </a:p>
          <a:p>
            <a:pPr marL="514350" indent="-285750">
              <a:spcBef>
                <a:spcPts val="600"/>
              </a:spcBef>
              <a:buFont typeface="Arial" panose="020B0604020202020204" pitchFamily="34" charset="0"/>
              <a:buChar char="•"/>
            </a:pPr>
            <a:r>
              <a:rPr lang="es-MX" sz="2000" dirty="0" smtClean="0">
                <a:latin typeface="Arial" panose="020B0604020202020204" pitchFamily="34" charset="0"/>
                <a:cs typeface="Arial" panose="020B0604020202020204" pitchFamily="34" charset="0"/>
              </a:rPr>
              <a:t>Corrija las percepciones erróneas</a:t>
            </a:r>
          </a:p>
          <a:p>
            <a:pPr marL="801688" lvl="1" indent="-285750">
              <a:spcBef>
                <a:spcPts val="600"/>
              </a:spcBef>
              <a:buFont typeface="Arial" panose="020B0604020202020204" pitchFamily="34" charset="0"/>
              <a:buChar char="•"/>
            </a:pPr>
            <a:r>
              <a:rPr lang="es-MX" sz="2000" dirty="0" smtClean="0">
                <a:latin typeface="Arial" panose="020B0604020202020204" pitchFamily="34" charset="0"/>
                <a:cs typeface="Arial" panose="020B0604020202020204" pitchFamily="34" charset="0"/>
              </a:rPr>
              <a:t>DUICA NO es seguro</a:t>
            </a:r>
          </a:p>
          <a:p>
            <a:pPr marL="801688" lvl="1" indent="-285750">
              <a:spcBef>
                <a:spcPts val="600"/>
              </a:spcBef>
              <a:buFont typeface="Arial" panose="020B0604020202020204" pitchFamily="34" charset="0"/>
              <a:buChar char="•"/>
            </a:pPr>
            <a:r>
              <a:rPr lang="es-MX" sz="2000" dirty="0" smtClean="0">
                <a:latin typeface="Arial" panose="020B0604020202020204" pitchFamily="34" charset="0"/>
                <a:cs typeface="Arial" panose="020B0604020202020204" pitchFamily="34" charset="0"/>
              </a:rPr>
              <a:t>Casi toda la gente cree que DUICA NO es aceptable</a:t>
            </a:r>
          </a:p>
          <a:p>
            <a:pPr marL="801688" lvl="1" indent="-285750">
              <a:spcBef>
                <a:spcPts val="600"/>
              </a:spcBef>
              <a:buFont typeface="Arial" panose="020B0604020202020204" pitchFamily="34" charset="0"/>
              <a:buChar char="•"/>
            </a:pPr>
            <a:r>
              <a:rPr lang="es-MX" sz="2000" dirty="0" smtClean="0">
                <a:latin typeface="Arial" panose="020B0604020202020204" pitchFamily="34" charset="0"/>
                <a:cs typeface="Arial" panose="020B0604020202020204" pitchFamily="34" charset="0"/>
              </a:rPr>
              <a:t>Casi toda la gente NO DUICA</a:t>
            </a:r>
          </a:p>
          <a:p>
            <a:pPr marL="801688" lvl="1" indent="-285750">
              <a:spcBef>
                <a:spcPts val="600"/>
              </a:spcBef>
              <a:buFont typeface="Arial" panose="020B0604020202020204" pitchFamily="34" charset="0"/>
              <a:buChar char="•"/>
            </a:pPr>
            <a:r>
              <a:rPr lang="es-MX" sz="2000" dirty="0" smtClean="0">
                <a:latin typeface="Arial" panose="020B0604020202020204" pitchFamily="34" charset="0"/>
                <a:cs typeface="Arial" panose="020B0604020202020204" pitchFamily="34" charset="0"/>
              </a:rPr>
              <a:t>Usar cannabis después de tomar alcohol no es mas seguro para manejar</a:t>
            </a:r>
          </a:p>
          <a:p>
            <a:endParaRPr lang="en-US" sz="2400" b="1" dirty="0"/>
          </a:p>
        </p:txBody>
      </p:sp>
      <p:sp>
        <p:nvSpPr>
          <p:cNvPr id="5" name="TextBox 4"/>
          <p:cNvSpPr txBox="1"/>
          <p:nvPr/>
        </p:nvSpPr>
        <p:spPr>
          <a:xfrm>
            <a:off x="391552" y="6305050"/>
            <a:ext cx="8217408" cy="338554"/>
          </a:xfrm>
          <a:prstGeom prst="rect">
            <a:avLst/>
          </a:prstGeom>
          <a:solidFill>
            <a:schemeClr val="bg2"/>
          </a:solidFill>
        </p:spPr>
        <p:txBody>
          <a:bodyPr wrap="square" rtlCol="0">
            <a:spAutoFit/>
          </a:bodyPr>
          <a:lstStyle/>
          <a:p>
            <a:r>
              <a:rPr lang="es-MX" sz="1600" dirty="0" smtClean="0"/>
              <a:t>DUI-CA - Manejar afectado por el alcohol y cannabis (DUI-CA por sus insignias en Ingles)</a:t>
            </a:r>
            <a:endParaRPr lang="es-MX" sz="1600" dirty="0"/>
          </a:p>
        </p:txBody>
      </p:sp>
    </p:spTree>
    <p:extLst>
      <p:ext uri="{BB962C8B-B14F-4D97-AF65-F5344CB8AC3E}">
        <p14:creationId xmlns:p14="http://schemas.microsoft.com/office/powerpoint/2010/main" val="16310730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7258" y="371348"/>
            <a:ext cx="7044345" cy="615553"/>
          </a:xfrm>
          <a:prstGeom prst="rect">
            <a:avLst/>
          </a:prstGeom>
        </p:spPr>
        <p:txBody>
          <a:bodyPr wrap="square">
            <a:spAutoFit/>
          </a:bodyPr>
          <a:lstStyle/>
          <a:p>
            <a:pPr lvl="0">
              <a:defRPr/>
            </a:pPr>
            <a:r>
              <a:rPr lang="en-US" sz="3400" dirty="0">
                <a:solidFill>
                  <a:prstClr val="black"/>
                </a:solidFill>
                <a:latin typeface="Arial Black"/>
                <a:cs typeface="Arial Black"/>
              </a:rPr>
              <a:t>¡</a:t>
            </a:r>
            <a:r>
              <a:rPr lang="es-MX" sz="3400" dirty="0">
                <a:solidFill>
                  <a:prstClr val="black"/>
                </a:solidFill>
                <a:latin typeface="Arial Black"/>
                <a:cs typeface="Arial Black"/>
              </a:rPr>
              <a:t>Lo que </a:t>
            </a:r>
            <a:r>
              <a:rPr lang="es-MX" sz="3400" dirty="0" smtClean="0">
                <a:solidFill>
                  <a:prstClr val="black"/>
                </a:solidFill>
                <a:latin typeface="Arial Black"/>
                <a:cs typeface="Arial Black"/>
              </a:rPr>
              <a:t>USTED </a:t>
            </a:r>
            <a:r>
              <a:rPr lang="es-MX" sz="3400" dirty="0">
                <a:solidFill>
                  <a:prstClr val="black"/>
                </a:solidFill>
                <a:latin typeface="Arial Black"/>
                <a:cs typeface="Arial Black"/>
              </a:rPr>
              <a:t>puede hacer!</a:t>
            </a:r>
          </a:p>
        </p:txBody>
      </p:sp>
      <p:sp>
        <p:nvSpPr>
          <p:cNvPr id="4" name="Rectangle 3"/>
          <p:cNvSpPr/>
          <p:nvPr/>
        </p:nvSpPr>
        <p:spPr>
          <a:xfrm>
            <a:off x="293116" y="1109757"/>
            <a:ext cx="8367138" cy="5740033"/>
          </a:xfrm>
          <a:prstGeom prst="rect">
            <a:avLst/>
          </a:prstGeom>
        </p:spPr>
        <p:txBody>
          <a:bodyPr wrap="square">
            <a:spAutoFit/>
          </a:bodyPr>
          <a:lstStyle/>
          <a:p>
            <a:r>
              <a:rPr lang="es-MX" sz="2400" b="1" dirty="0" smtClean="0">
                <a:latin typeface="Arial" panose="020B0604020202020204" pitchFamily="34" charset="0"/>
                <a:cs typeface="Arial" panose="020B0604020202020204" pitchFamily="34" charset="0"/>
              </a:rPr>
              <a:t>Aumente las intervenciones para prevenir manejar afectado por el alcohol y drogas.</a:t>
            </a:r>
          </a:p>
          <a:p>
            <a:endParaRPr lang="es-MX" sz="2400" b="1" dirty="0" smtClean="0">
              <a:latin typeface="Arial" panose="020B0604020202020204" pitchFamily="34" charset="0"/>
              <a:cs typeface="Arial" panose="020B0604020202020204" pitchFamily="34" charset="0"/>
            </a:endParaRPr>
          </a:p>
          <a:p>
            <a:pPr marL="228600">
              <a:spcBef>
                <a:spcPts val="600"/>
              </a:spcBef>
            </a:pPr>
            <a:r>
              <a:rPr lang="es-MX" sz="2000" dirty="0" smtClean="0">
                <a:latin typeface="Arial" panose="020B0604020202020204" pitchFamily="34" charset="0"/>
                <a:cs typeface="Arial" panose="020B0604020202020204" pitchFamily="34" charset="0"/>
              </a:rPr>
              <a:t>Integre intervenciones SEGURAS adentro de programas, estrategias, y comunicaciones existentes.</a:t>
            </a:r>
            <a:br>
              <a:rPr lang="es-MX" sz="2000" dirty="0" smtClean="0">
                <a:latin typeface="Arial" panose="020B0604020202020204" pitchFamily="34" charset="0"/>
                <a:cs typeface="Arial" panose="020B0604020202020204" pitchFamily="34" charset="0"/>
              </a:rPr>
            </a:br>
            <a:endParaRPr lang="es-MX" sz="2000" dirty="0" smtClean="0">
              <a:latin typeface="Arial" panose="020B0604020202020204" pitchFamily="34" charset="0"/>
              <a:cs typeface="Arial" panose="020B0604020202020204" pitchFamily="34" charset="0"/>
            </a:endParaRPr>
          </a:p>
          <a:p>
            <a:pPr marL="801688" lvl="1" indent="-285750">
              <a:spcBef>
                <a:spcPts val="600"/>
              </a:spcBef>
              <a:buFont typeface="Arial" panose="020B0604020202020204" pitchFamily="34" charset="0"/>
              <a:buChar char="•"/>
            </a:pPr>
            <a:r>
              <a:rPr lang="es-MX" sz="2000" dirty="0" smtClean="0">
                <a:latin typeface="Arial" panose="020B0604020202020204" pitchFamily="34" charset="0"/>
                <a:cs typeface="Arial" panose="020B0604020202020204" pitchFamily="34" charset="0"/>
              </a:rPr>
              <a:t>No promueva inhabilitar vehículos, permitiendo que personas afectadas por el alcohol o drogas caminen, o el uso de intervenciones físicas.</a:t>
            </a:r>
            <a:br>
              <a:rPr lang="es-MX" sz="2000" dirty="0" smtClean="0">
                <a:latin typeface="Arial" panose="020B0604020202020204" pitchFamily="34" charset="0"/>
                <a:cs typeface="Arial" panose="020B0604020202020204" pitchFamily="34" charset="0"/>
              </a:rPr>
            </a:br>
            <a:endParaRPr lang="es-MX" sz="2000" dirty="0" smtClean="0">
              <a:latin typeface="Arial" panose="020B0604020202020204" pitchFamily="34" charset="0"/>
              <a:cs typeface="Arial" panose="020B0604020202020204" pitchFamily="34" charset="0"/>
            </a:endParaRPr>
          </a:p>
          <a:p>
            <a:pPr marL="801688" lvl="1" indent="-285750">
              <a:spcBef>
                <a:spcPts val="600"/>
              </a:spcBef>
              <a:buFont typeface="Arial" panose="020B0604020202020204" pitchFamily="34" charset="0"/>
              <a:buChar char="•"/>
            </a:pPr>
            <a:r>
              <a:rPr lang="es-MX" sz="2000" dirty="0" smtClean="0">
                <a:latin typeface="Arial" panose="020B0604020202020204" pitchFamily="34" charset="0"/>
                <a:cs typeface="Arial" panose="020B0604020202020204" pitchFamily="34" charset="0"/>
              </a:rPr>
              <a:t>Promueva estrategias seguras como:</a:t>
            </a:r>
          </a:p>
          <a:p>
            <a:pPr marL="1258888" lvl="2" indent="-285750">
              <a:spcBef>
                <a:spcPts val="600"/>
              </a:spcBef>
              <a:buFont typeface="Arial" panose="020B0604020202020204" pitchFamily="34" charset="0"/>
              <a:buChar char="•"/>
            </a:pPr>
            <a:r>
              <a:rPr lang="es-MX" sz="2000" dirty="0" smtClean="0">
                <a:latin typeface="Arial" panose="020B0604020202020204" pitchFamily="34" charset="0"/>
                <a:ea typeface="Calibri" panose="020F0502020204030204" pitchFamily="34" charset="0"/>
                <a:cs typeface="Arial" panose="020B0604020202020204" pitchFamily="34" charset="0"/>
              </a:rPr>
              <a:t>Disponer un viaje seguro para la persona;</a:t>
            </a:r>
            <a:endParaRPr lang="es-MX" sz="2000" dirty="0" smtClean="0">
              <a:latin typeface="Arial" panose="020B0604020202020204" pitchFamily="34" charset="0"/>
              <a:cs typeface="Arial" panose="020B0604020202020204" pitchFamily="34" charset="0"/>
            </a:endParaRPr>
          </a:p>
          <a:p>
            <a:pPr marL="1258888" lvl="2" indent="-285750">
              <a:spcBef>
                <a:spcPts val="600"/>
              </a:spcBef>
              <a:buFont typeface="Arial" panose="020B0604020202020204" pitchFamily="34" charset="0"/>
              <a:buChar char="•"/>
            </a:pPr>
            <a:r>
              <a:rPr lang="es-MX" sz="2000" dirty="0" smtClean="0">
                <a:latin typeface="Arial" panose="020B0604020202020204" pitchFamily="34" charset="0"/>
                <a:cs typeface="Arial" panose="020B0604020202020204" pitchFamily="34" charset="0"/>
              </a:rPr>
              <a:t>Detener a la persona para que se quede donde esta; o</a:t>
            </a:r>
          </a:p>
          <a:p>
            <a:pPr marL="1258888" lvl="2" indent="-285750">
              <a:spcBef>
                <a:spcPts val="600"/>
              </a:spcBef>
              <a:buFont typeface="Arial" panose="020B0604020202020204" pitchFamily="34" charset="0"/>
              <a:buChar char="•"/>
            </a:pPr>
            <a:r>
              <a:rPr lang="es-MX" sz="2000" dirty="0" smtClean="0">
                <a:latin typeface="Arial" panose="020B0604020202020204" pitchFamily="34" charset="0"/>
                <a:cs typeface="Arial" panose="020B0604020202020204" pitchFamily="34" charset="0"/>
              </a:rPr>
              <a:t>Envolver a otra persona que pueda ayudar; </a:t>
            </a:r>
          </a:p>
          <a:p>
            <a:pPr marL="1258888" lvl="2" indent="-285750">
              <a:spcBef>
                <a:spcPts val="600"/>
              </a:spcBef>
              <a:buFont typeface="Arial" panose="020B0604020202020204" pitchFamily="34" charset="0"/>
              <a:buChar char="•"/>
            </a:pPr>
            <a:r>
              <a:rPr lang="es-MX" sz="2000" dirty="0" smtClean="0">
                <a:latin typeface="Arial" panose="020B0604020202020204" pitchFamily="34" charset="0"/>
                <a:cs typeface="Arial" panose="020B0604020202020204" pitchFamily="34" charset="0"/>
              </a:rPr>
              <a:t>Estar preparado para llamar al 911 si la persona decide manejar.</a:t>
            </a:r>
            <a:endParaRPr lang="es-MX" sz="2000" b="1" dirty="0"/>
          </a:p>
        </p:txBody>
      </p:sp>
    </p:spTree>
    <p:extLst>
      <p:ext uri="{BB962C8B-B14F-4D97-AF65-F5344CB8AC3E}">
        <p14:creationId xmlns:p14="http://schemas.microsoft.com/office/powerpoint/2010/main" val="32483807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nvSpPr>
        <p:spPr>
          <a:xfrm>
            <a:off x="391552" y="187092"/>
            <a:ext cx="5678114" cy="599918"/>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MX" sz="3200" dirty="0" smtClean="0">
                <a:latin typeface="Arial Black"/>
                <a:cs typeface="Arial Black"/>
              </a:rPr>
              <a:t>Preguntas o Comentarios</a:t>
            </a:r>
            <a:endParaRPr lang="es-MX" sz="3200" dirty="0">
              <a:latin typeface="Arial Black"/>
              <a:cs typeface="Arial Black"/>
            </a:endParaRPr>
          </a:p>
        </p:txBody>
      </p:sp>
      <p:pic>
        <p:nvPicPr>
          <p:cNvPr id="6" name="Picture 5"/>
          <p:cNvPicPr>
            <a:picLocks noChangeAspect="1"/>
          </p:cNvPicPr>
          <p:nvPr/>
        </p:nvPicPr>
        <p:blipFill>
          <a:blip r:embed="rId3"/>
          <a:stretch>
            <a:fillRect/>
          </a:stretch>
        </p:blipFill>
        <p:spPr>
          <a:xfrm>
            <a:off x="2007639" y="1425191"/>
            <a:ext cx="1834154" cy="3709517"/>
          </a:xfrm>
          <a:prstGeom prst="rect">
            <a:avLst/>
          </a:prstGeom>
        </p:spPr>
      </p:pic>
      <p:pic>
        <p:nvPicPr>
          <p:cNvPr id="7" name="Picture 6"/>
          <p:cNvPicPr>
            <a:picLocks noChangeAspect="1"/>
          </p:cNvPicPr>
          <p:nvPr/>
        </p:nvPicPr>
        <p:blipFill>
          <a:blip r:embed="rId4"/>
          <a:stretch>
            <a:fillRect/>
          </a:stretch>
        </p:blipFill>
        <p:spPr>
          <a:xfrm rot="451188">
            <a:off x="1119641" y="1543600"/>
            <a:ext cx="556034" cy="1488207"/>
          </a:xfrm>
          <a:prstGeom prst="rect">
            <a:avLst/>
          </a:prstGeom>
        </p:spPr>
      </p:pic>
      <p:pic>
        <p:nvPicPr>
          <p:cNvPr id="8" name="Picture 7"/>
          <p:cNvPicPr>
            <a:picLocks noChangeAspect="1"/>
          </p:cNvPicPr>
          <p:nvPr/>
        </p:nvPicPr>
        <p:blipFill>
          <a:blip r:embed="rId4"/>
          <a:stretch>
            <a:fillRect/>
          </a:stretch>
        </p:blipFill>
        <p:spPr>
          <a:xfrm rot="20691016">
            <a:off x="999171" y="3313990"/>
            <a:ext cx="556034" cy="1488207"/>
          </a:xfrm>
          <a:prstGeom prst="rect">
            <a:avLst/>
          </a:prstGeom>
        </p:spPr>
      </p:pic>
      <p:pic>
        <p:nvPicPr>
          <p:cNvPr id="9" name="Picture 8"/>
          <p:cNvPicPr>
            <a:picLocks noChangeAspect="1"/>
          </p:cNvPicPr>
          <p:nvPr/>
        </p:nvPicPr>
        <p:blipFill>
          <a:blip r:embed="rId4"/>
          <a:stretch>
            <a:fillRect/>
          </a:stretch>
        </p:blipFill>
        <p:spPr>
          <a:xfrm rot="605812">
            <a:off x="3665339" y="2951645"/>
            <a:ext cx="556034" cy="1488207"/>
          </a:xfrm>
          <a:prstGeom prst="rect">
            <a:avLst/>
          </a:prstGeom>
        </p:spPr>
      </p:pic>
      <p:pic>
        <p:nvPicPr>
          <p:cNvPr id="10" name="Picture 9"/>
          <p:cNvPicPr>
            <a:picLocks noChangeAspect="1"/>
          </p:cNvPicPr>
          <p:nvPr/>
        </p:nvPicPr>
        <p:blipFill>
          <a:blip r:embed="rId4"/>
          <a:stretch>
            <a:fillRect/>
          </a:stretch>
        </p:blipFill>
        <p:spPr>
          <a:xfrm rot="20487712">
            <a:off x="4063944" y="967862"/>
            <a:ext cx="556034" cy="1488207"/>
          </a:xfrm>
          <a:prstGeom prst="rect">
            <a:avLst/>
          </a:prstGeom>
        </p:spPr>
      </p:pic>
      <p:pic>
        <p:nvPicPr>
          <p:cNvPr id="11" name="Picture 10"/>
          <p:cNvPicPr>
            <a:picLocks noChangeAspect="1"/>
          </p:cNvPicPr>
          <p:nvPr/>
        </p:nvPicPr>
        <p:blipFill>
          <a:blip r:embed="rId4"/>
          <a:stretch>
            <a:fillRect/>
          </a:stretch>
        </p:blipFill>
        <p:spPr>
          <a:xfrm>
            <a:off x="4572176" y="2170325"/>
            <a:ext cx="556034" cy="1488207"/>
          </a:xfrm>
          <a:prstGeom prst="rect">
            <a:avLst/>
          </a:prstGeom>
        </p:spPr>
      </p:pic>
      <p:pic>
        <p:nvPicPr>
          <p:cNvPr id="12" name="Picture 11"/>
          <p:cNvPicPr>
            <a:picLocks noChangeAspect="1"/>
          </p:cNvPicPr>
          <p:nvPr/>
        </p:nvPicPr>
        <p:blipFill>
          <a:blip r:embed="rId4"/>
          <a:stretch>
            <a:fillRect/>
          </a:stretch>
        </p:blipFill>
        <p:spPr>
          <a:xfrm>
            <a:off x="4212786" y="4116891"/>
            <a:ext cx="556034" cy="1488207"/>
          </a:xfrm>
          <a:prstGeom prst="rect">
            <a:avLst/>
          </a:prstGeom>
        </p:spPr>
      </p:pic>
      <p:pic>
        <p:nvPicPr>
          <p:cNvPr id="13" name="Picture 12"/>
          <p:cNvPicPr>
            <a:picLocks noChangeAspect="1"/>
          </p:cNvPicPr>
          <p:nvPr/>
        </p:nvPicPr>
        <p:blipFill>
          <a:blip r:embed="rId4"/>
          <a:stretch>
            <a:fillRect/>
          </a:stretch>
        </p:blipFill>
        <p:spPr>
          <a:xfrm>
            <a:off x="1641216" y="4390604"/>
            <a:ext cx="556034" cy="1488207"/>
          </a:xfrm>
          <a:prstGeom prst="rect">
            <a:avLst/>
          </a:prstGeom>
        </p:spPr>
      </p:pic>
      <p:pic>
        <p:nvPicPr>
          <p:cNvPr id="14" name="Picture 13"/>
          <p:cNvPicPr>
            <a:picLocks noChangeAspect="1"/>
          </p:cNvPicPr>
          <p:nvPr/>
        </p:nvPicPr>
        <p:blipFill>
          <a:blip r:embed="rId4"/>
          <a:stretch>
            <a:fillRect/>
          </a:stretch>
        </p:blipFill>
        <p:spPr>
          <a:xfrm>
            <a:off x="1696742" y="2397993"/>
            <a:ext cx="556034" cy="1488207"/>
          </a:xfrm>
          <a:prstGeom prst="rect">
            <a:avLst/>
          </a:prstGeom>
        </p:spPr>
      </p:pic>
    </p:spTree>
    <p:extLst>
      <p:ext uri="{BB962C8B-B14F-4D97-AF65-F5344CB8AC3E}">
        <p14:creationId xmlns:p14="http://schemas.microsoft.com/office/powerpoint/2010/main" val="710080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785563" y="3909035"/>
            <a:ext cx="5312620" cy="144655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2800" b="0" i="0" u="none" strike="noStrike" kern="1200" cap="none" spc="0" normalizeH="0" baseline="0" dirty="0" smtClean="0">
                <a:ln>
                  <a:noFill/>
                </a:ln>
                <a:solidFill>
                  <a:srgbClr val="595959"/>
                </a:solidFill>
                <a:effectLst/>
                <a:uLnTx/>
                <a:uFillTx/>
                <a:latin typeface="Arial"/>
              </a:rPr>
              <a:t>Nombre</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MX" sz="2000" b="0" i="0" u="none" strike="noStrike" kern="1200" cap="none" spc="0" normalizeH="0" baseline="0" dirty="0" smtClean="0">
              <a:ln>
                <a:noFill/>
              </a:ln>
              <a:solidFill>
                <a:srgbClr val="595959"/>
              </a:solidFill>
              <a:effectLst/>
              <a:uLnTx/>
              <a:uFillTx/>
              <a:latin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dirty="0" smtClean="0">
                <a:ln>
                  <a:noFill/>
                </a:ln>
                <a:solidFill>
                  <a:srgbClr val="595959"/>
                </a:solidFill>
                <a:effectLst/>
                <a:uLnTx/>
                <a:uFillTx/>
                <a:latin typeface="Arial"/>
              </a:rPr>
              <a:t>Titulo</a:t>
            </a:r>
          </a:p>
          <a:p>
            <a:pPr marL="0" marR="0" lvl="0" indent="0" algn="l" defTabSz="457200" rtl="0" eaLnBrk="1" fontAlgn="auto" latinLnBrk="0" hangingPunct="1">
              <a:lnSpc>
                <a:spcPct val="100000"/>
              </a:lnSpc>
              <a:spcBef>
                <a:spcPts val="0"/>
              </a:spcBef>
              <a:spcAft>
                <a:spcPts val="0"/>
              </a:spcAft>
              <a:buClrTx/>
              <a:buSzTx/>
              <a:buFontTx/>
              <a:buNone/>
              <a:tabLst/>
              <a:defRPr/>
            </a:pPr>
            <a:r>
              <a:rPr lang="es-MX" sz="2000" dirty="0" smtClean="0">
                <a:solidFill>
                  <a:srgbClr val="595959"/>
                </a:solidFill>
                <a:latin typeface="Arial"/>
              </a:rPr>
              <a:t>Información de Contacto</a:t>
            </a:r>
            <a:endParaRPr kumimoji="0" lang="es-MX" sz="2000" b="0" i="0" u="none" strike="noStrike" kern="1200" cap="none" spc="0" normalizeH="0" baseline="0" dirty="0" smtClean="0">
              <a:ln>
                <a:noFill/>
              </a:ln>
              <a:solidFill>
                <a:srgbClr val="595959"/>
              </a:solidFill>
              <a:effectLst/>
              <a:uLnTx/>
              <a:uFillTx/>
              <a:latin typeface="Arial"/>
            </a:endParaRPr>
          </a:p>
        </p:txBody>
      </p:sp>
    </p:spTree>
    <p:extLst>
      <p:ext uri="{BB962C8B-B14F-4D97-AF65-F5344CB8AC3E}">
        <p14:creationId xmlns:p14="http://schemas.microsoft.com/office/powerpoint/2010/main" val="3964332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8362" r="5495" b="96"/>
          <a:stretch/>
        </p:blipFill>
        <p:spPr>
          <a:xfrm>
            <a:off x="0" y="0"/>
            <a:ext cx="9144000" cy="6858000"/>
          </a:xfrm>
          <a:prstGeom prst="rect">
            <a:avLst/>
          </a:prstGeom>
        </p:spPr>
      </p:pic>
      <p:sp>
        <p:nvSpPr>
          <p:cNvPr id="4" name="Rectangle 3"/>
          <p:cNvSpPr/>
          <p:nvPr/>
        </p:nvSpPr>
        <p:spPr>
          <a:xfrm>
            <a:off x="645880" y="230868"/>
            <a:ext cx="6628780" cy="769441"/>
          </a:xfrm>
          <a:prstGeom prst="rect">
            <a:avLst/>
          </a:prstGeom>
        </p:spPr>
        <p:txBody>
          <a:bodyPr wrap="square">
            <a:spAutoFit/>
          </a:bodyPr>
          <a:lstStyle/>
          <a:p>
            <a:r>
              <a:rPr lang="es-MX" sz="4400" b="1" dirty="0" smtClean="0">
                <a:latin typeface="Arial Black" panose="020B0A04020102020204" pitchFamily="34" charset="0"/>
                <a:cs typeface="Arial" panose="020B0604020202020204" pitchFamily="34" charset="0"/>
              </a:rPr>
              <a:t>¿Que es Cultura?</a:t>
            </a:r>
            <a:endParaRPr lang="es-MX" sz="4400" dirty="0">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5551636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6057" b="19428"/>
          <a:stretch/>
        </p:blipFill>
        <p:spPr>
          <a:xfrm>
            <a:off x="0" y="2406937"/>
            <a:ext cx="9144000" cy="4542503"/>
          </a:xfrm>
          <a:prstGeom prst="rect">
            <a:avLst/>
          </a:prstGeom>
        </p:spPr>
      </p:pic>
      <p:sp>
        <p:nvSpPr>
          <p:cNvPr id="4" name="Title 3">
            <a:extLst>
              <a:ext uri="{FF2B5EF4-FFF2-40B4-BE49-F238E27FC236}">
                <a16:creationId xmlns:a16="http://schemas.microsoft.com/office/drawing/2014/main" id="{79A2568E-6232-4D7A-909C-6FD5693456B4}"/>
              </a:ext>
            </a:extLst>
          </p:cNvPr>
          <p:cNvSpPr>
            <a:spLocks noGrp="1"/>
          </p:cNvSpPr>
          <p:nvPr>
            <p:ph type="title" idx="4294967295"/>
          </p:nvPr>
        </p:nvSpPr>
        <p:spPr>
          <a:xfrm>
            <a:off x="365760" y="55706"/>
            <a:ext cx="7048500" cy="1143000"/>
          </a:xfrm>
        </p:spPr>
        <p:txBody>
          <a:bodyPr/>
          <a:lstStyle/>
          <a:p>
            <a:pPr algn="l"/>
            <a:r>
              <a:rPr lang="es-MX" sz="4400" b="1" cap="none" dirty="0" smtClean="0">
                <a:latin typeface="Arial" panose="020B0604020202020204" pitchFamily="34" charset="0"/>
                <a:cs typeface="Arial" panose="020B0604020202020204" pitchFamily="34" charset="0"/>
              </a:rPr>
              <a:t>Cultura</a:t>
            </a:r>
            <a:endParaRPr lang="es-MX" sz="4400" b="1" cap="none" dirty="0">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822BE729-001B-4F05-9656-A486501A3ABC}"/>
              </a:ext>
            </a:extLst>
          </p:cNvPr>
          <p:cNvSpPr>
            <a:spLocks noGrp="1"/>
          </p:cNvSpPr>
          <p:nvPr>
            <p:ph idx="4294967295"/>
          </p:nvPr>
        </p:nvSpPr>
        <p:spPr>
          <a:xfrm>
            <a:off x="0" y="1133475"/>
            <a:ext cx="9144000" cy="2365375"/>
          </a:xfrm>
        </p:spPr>
        <p:txBody>
          <a:bodyPr/>
          <a:lstStyle/>
          <a:p>
            <a:pPr marL="0" indent="0" algn="ctr">
              <a:buNone/>
            </a:pPr>
            <a:r>
              <a:rPr lang="es-MX" sz="3200" dirty="0" smtClean="0">
                <a:latin typeface="Arial" panose="020B0604020202020204" pitchFamily="34" charset="0"/>
                <a:cs typeface="Arial" panose="020B0604020202020204" pitchFamily="34" charset="0"/>
              </a:rPr>
              <a:t>Los Valores, suposiciones, y creencias compartidas por un grupo de personas que influye su comportamientos </a:t>
            </a:r>
            <a:endParaRPr lang="es-MX"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55412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143000"/>
          </a:xfrm>
        </p:spPr>
        <p:txBody>
          <a:bodyPr>
            <a:normAutofit/>
          </a:bodyPr>
          <a:lstStyle/>
          <a:p>
            <a:r>
              <a:rPr lang="es-MX" sz="5400" b="1" dirty="0" smtClean="0"/>
              <a:t>Modelo de Comportamientos</a:t>
            </a:r>
            <a:endParaRPr lang="es-MX" sz="5400" b="1" dirty="0"/>
          </a:p>
        </p:txBody>
      </p:sp>
      <p:pic>
        <p:nvPicPr>
          <p:cNvPr id="12124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977006"/>
            <a:ext cx="6302829" cy="5059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304544" y="3352800"/>
            <a:ext cx="792480" cy="307777"/>
          </a:xfrm>
          <a:prstGeom prst="rect">
            <a:avLst/>
          </a:prstGeom>
          <a:solidFill>
            <a:srgbClr val="006FA0"/>
          </a:solidFill>
        </p:spPr>
        <p:txBody>
          <a:bodyPr wrap="square" rtlCol="0">
            <a:spAutoFit/>
          </a:bodyPr>
          <a:lstStyle/>
          <a:p>
            <a:r>
              <a:rPr lang="es-MX" sz="1400" dirty="0" smtClean="0">
                <a:solidFill>
                  <a:schemeClr val="bg1"/>
                </a:solidFill>
              </a:rPr>
              <a:t>Valores</a:t>
            </a:r>
            <a:endParaRPr lang="es-MX" sz="1400" dirty="0">
              <a:solidFill>
                <a:schemeClr val="bg1"/>
              </a:solidFill>
            </a:endParaRPr>
          </a:p>
        </p:txBody>
      </p:sp>
      <p:sp>
        <p:nvSpPr>
          <p:cNvPr id="5" name="TextBox 4"/>
          <p:cNvSpPr txBox="1"/>
          <p:nvPr/>
        </p:nvSpPr>
        <p:spPr>
          <a:xfrm>
            <a:off x="2097024" y="1614493"/>
            <a:ext cx="1576169" cy="461665"/>
          </a:xfrm>
          <a:prstGeom prst="rect">
            <a:avLst/>
          </a:prstGeom>
          <a:solidFill>
            <a:srgbClr val="6BA442"/>
          </a:solidFill>
        </p:spPr>
        <p:txBody>
          <a:bodyPr wrap="square" rtlCol="0">
            <a:spAutoFit/>
          </a:bodyPr>
          <a:lstStyle/>
          <a:p>
            <a:pPr algn="ctr"/>
            <a:r>
              <a:rPr lang="es-MX" sz="1200" dirty="0" smtClean="0">
                <a:solidFill>
                  <a:schemeClr val="bg1"/>
                </a:solidFill>
              </a:rPr>
              <a:t>Creencias de Comportamientos</a:t>
            </a:r>
            <a:endParaRPr lang="es-MX" sz="1200" dirty="0">
              <a:solidFill>
                <a:schemeClr val="bg1"/>
              </a:solidFill>
            </a:endParaRPr>
          </a:p>
        </p:txBody>
      </p:sp>
      <p:sp>
        <p:nvSpPr>
          <p:cNvPr id="6" name="TextBox 5"/>
          <p:cNvSpPr txBox="1"/>
          <p:nvPr/>
        </p:nvSpPr>
        <p:spPr>
          <a:xfrm>
            <a:off x="2481072" y="3275855"/>
            <a:ext cx="932688" cy="461665"/>
          </a:xfrm>
          <a:prstGeom prst="rect">
            <a:avLst/>
          </a:prstGeom>
          <a:solidFill>
            <a:srgbClr val="6BA442"/>
          </a:solidFill>
        </p:spPr>
        <p:txBody>
          <a:bodyPr wrap="square" rtlCol="0">
            <a:spAutoFit/>
          </a:bodyPr>
          <a:lstStyle/>
          <a:p>
            <a:pPr algn="ctr"/>
            <a:r>
              <a:rPr lang="es-MX" sz="1200" dirty="0" smtClean="0">
                <a:solidFill>
                  <a:schemeClr val="bg1"/>
                </a:solidFill>
              </a:rPr>
              <a:t>Creencias Normativas</a:t>
            </a:r>
            <a:endParaRPr lang="es-MX" sz="1200" dirty="0">
              <a:solidFill>
                <a:schemeClr val="bg1"/>
              </a:solidFill>
            </a:endParaRPr>
          </a:p>
        </p:txBody>
      </p:sp>
      <p:sp>
        <p:nvSpPr>
          <p:cNvPr id="8" name="TextBox 7"/>
          <p:cNvSpPr txBox="1"/>
          <p:nvPr/>
        </p:nvSpPr>
        <p:spPr>
          <a:xfrm>
            <a:off x="3834601" y="1686207"/>
            <a:ext cx="737399" cy="261610"/>
          </a:xfrm>
          <a:prstGeom prst="rect">
            <a:avLst/>
          </a:prstGeom>
          <a:solidFill>
            <a:srgbClr val="FFFFFF"/>
          </a:solidFill>
        </p:spPr>
        <p:txBody>
          <a:bodyPr wrap="square" rtlCol="0">
            <a:spAutoFit/>
          </a:bodyPr>
          <a:lstStyle/>
          <a:p>
            <a:pPr algn="ctr"/>
            <a:r>
              <a:rPr lang="es-MX" sz="1100" dirty="0" smtClean="0"/>
              <a:t>Actitudes</a:t>
            </a:r>
            <a:endParaRPr lang="es-MX" sz="1100" dirty="0"/>
          </a:p>
        </p:txBody>
      </p:sp>
      <p:sp>
        <p:nvSpPr>
          <p:cNvPr id="9" name="TextBox 8"/>
          <p:cNvSpPr txBox="1"/>
          <p:nvPr/>
        </p:nvSpPr>
        <p:spPr>
          <a:xfrm>
            <a:off x="3816204" y="2787165"/>
            <a:ext cx="828948" cy="400110"/>
          </a:xfrm>
          <a:prstGeom prst="rect">
            <a:avLst/>
          </a:prstGeom>
          <a:solidFill>
            <a:srgbClr val="FFFFFF"/>
          </a:solidFill>
        </p:spPr>
        <p:txBody>
          <a:bodyPr wrap="square" rtlCol="0">
            <a:spAutoFit/>
          </a:bodyPr>
          <a:lstStyle/>
          <a:p>
            <a:pPr algn="ctr"/>
            <a:r>
              <a:rPr lang="es-MX" sz="1000" dirty="0" smtClean="0"/>
              <a:t>Imagen Prototípica</a:t>
            </a:r>
            <a:endParaRPr lang="es-MX" sz="1000" dirty="0"/>
          </a:p>
        </p:txBody>
      </p:sp>
      <p:sp>
        <p:nvSpPr>
          <p:cNvPr id="10" name="TextBox 9"/>
          <p:cNvSpPr txBox="1"/>
          <p:nvPr/>
        </p:nvSpPr>
        <p:spPr>
          <a:xfrm>
            <a:off x="3816204" y="3742062"/>
            <a:ext cx="828948" cy="400110"/>
          </a:xfrm>
          <a:prstGeom prst="rect">
            <a:avLst/>
          </a:prstGeom>
          <a:solidFill>
            <a:srgbClr val="FFFFFF"/>
          </a:solidFill>
        </p:spPr>
        <p:txBody>
          <a:bodyPr wrap="square" rtlCol="0">
            <a:spAutoFit/>
          </a:bodyPr>
          <a:lstStyle/>
          <a:p>
            <a:pPr algn="ctr"/>
            <a:r>
              <a:rPr lang="es-MX" sz="1000" dirty="0" smtClean="0"/>
              <a:t>Normativas Percibidas</a:t>
            </a:r>
            <a:endParaRPr lang="es-MX" sz="1000" dirty="0"/>
          </a:p>
        </p:txBody>
      </p:sp>
      <p:sp>
        <p:nvSpPr>
          <p:cNvPr id="11" name="TextBox 10"/>
          <p:cNvSpPr txBox="1"/>
          <p:nvPr/>
        </p:nvSpPr>
        <p:spPr>
          <a:xfrm>
            <a:off x="3834601" y="4919123"/>
            <a:ext cx="810551" cy="400110"/>
          </a:xfrm>
          <a:prstGeom prst="rect">
            <a:avLst/>
          </a:prstGeom>
          <a:solidFill>
            <a:srgbClr val="FFFFFF"/>
          </a:solidFill>
        </p:spPr>
        <p:txBody>
          <a:bodyPr wrap="square" rtlCol="0">
            <a:spAutoFit/>
          </a:bodyPr>
          <a:lstStyle/>
          <a:p>
            <a:pPr algn="ctr"/>
            <a:r>
              <a:rPr lang="es-MX" sz="1000" dirty="0" smtClean="0"/>
              <a:t>Control Percibido</a:t>
            </a:r>
            <a:endParaRPr lang="es-MX" sz="1000" dirty="0"/>
          </a:p>
        </p:txBody>
      </p:sp>
      <p:sp>
        <p:nvSpPr>
          <p:cNvPr id="12" name="TextBox 11"/>
          <p:cNvSpPr txBox="1"/>
          <p:nvPr/>
        </p:nvSpPr>
        <p:spPr>
          <a:xfrm>
            <a:off x="2481072" y="4749846"/>
            <a:ext cx="932688" cy="738664"/>
          </a:xfrm>
          <a:prstGeom prst="rect">
            <a:avLst/>
          </a:prstGeom>
          <a:solidFill>
            <a:srgbClr val="6BA442"/>
          </a:solidFill>
        </p:spPr>
        <p:txBody>
          <a:bodyPr wrap="square" rtlCol="0">
            <a:spAutoFit/>
          </a:bodyPr>
          <a:lstStyle/>
          <a:p>
            <a:pPr algn="ctr"/>
            <a:r>
              <a:rPr lang="es-MX" sz="1400" dirty="0" smtClean="0">
                <a:solidFill>
                  <a:schemeClr val="bg1"/>
                </a:solidFill>
              </a:rPr>
              <a:t>Control de Creencias</a:t>
            </a:r>
            <a:endParaRPr lang="es-MX" sz="1400" dirty="0">
              <a:solidFill>
                <a:schemeClr val="bg1"/>
              </a:solidFill>
            </a:endParaRPr>
          </a:p>
        </p:txBody>
      </p:sp>
      <p:sp>
        <p:nvSpPr>
          <p:cNvPr id="13" name="TextBox 12"/>
          <p:cNvSpPr txBox="1"/>
          <p:nvPr/>
        </p:nvSpPr>
        <p:spPr>
          <a:xfrm>
            <a:off x="4995780" y="3218842"/>
            <a:ext cx="1030332" cy="523220"/>
          </a:xfrm>
          <a:prstGeom prst="rect">
            <a:avLst/>
          </a:prstGeom>
          <a:solidFill>
            <a:srgbClr val="DB9F1C"/>
          </a:solidFill>
        </p:spPr>
        <p:txBody>
          <a:bodyPr wrap="square" rtlCol="0">
            <a:spAutoFit/>
          </a:bodyPr>
          <a:lstStyle/>
          <a:p>
            <a:pPr algn="ctr"/>
            <a:r>
              <a:rPr lang="es-MX" sz="1400" dirty="0" smtClean="0">
                <a:solidFill>
                  <a:schemeClr val="bg1"/>
                </a:solidFill>
              </a:rPr>
              <a:t>Disposición/Intención</a:t>
            </a:r>
            <a:endParaRPr lang="es-MX" sz="1400" dirty="0">
              <a:solidFill>
                <a:schemeClr val="bg1"/>
              </a:solidFill>
            </a:endParaRPr>
          </a:p>
        </p:txBody>
      </p:sp>
      <p:sp>
        <p:nvSpPr>
          <p:cNvPr id="4" name="TextBox 3"/>
          <p:cNvSpPr txBox="1"/>
          <p:nvPr/>
        </p:nvSpPr>
        <p:spPr>
          <a:xfrm>
            <a:off x="6168933" y="3111120"/>
            <a:ext cx="1438440" cy="738664"/>
          </a:xfrm>
          <a:prstGeom prst="rect">
            <a:avLst/>
          </a:prstGeom>
          <a:solidFill>
            <a:srgbClr val="7B7D82"/>
          </a:solidFill>
        </p:spPr>
        <p:txBody>
          <a:bodyPr wrap="square" rtlCol="0">
            <a:spAutoFit/>
          </a:bodyPr>
          <a:lstStyle/>
          <a:p>
            <a:pPr algn="ctr"/>
            <a:r>
              <a:rPr lang="es-MX" sz="1400" dirty="0">
                <a:solidFill>
                  <a:schemeClr val="bg1"/>
                </a:solidFill>
              </a:rPr>
              <a:t>Comportamiento Arriesgado o Protector</a:t>
            </a:r>
          </a:p>
        </p:txBody>
      </p:sp>
    </p:spTree>
    <p:extLst>
      <p:ext uri="{BB962C8B-B14F-4D97-AF65-F5344CB8AC3E}">
        <p14:creationId xmlns:p14="http://schemas.microsoft.com/office/powerpoint/2010/main" val="5135455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91553" y="221507"/>
            <a:ext cx="5938456" cy="1323439"/>
          </a:xfrm>
          <a:prstGeom prst="rect">
            <a:avLst/>
          </a:prstGeom>
        </p:spPr>
        <p:txBody>
          <a:bodyPr wrap="square">
            <a:spAutoFit/>
          </a:bodyPr>
          <a:lstStyle/>
          <a:p>
            <a:r>
              <a:rPr lang="es-MX" sz="4000" dirty="0" smtClean="0">
                <a:latin typeface="Arial Black"/>
                <a:ea typeface="+mj-ea"/>
                <a:cs typeface="Arial Black"/>
              </a:rPr>
              <a:t>Preocupaciones de Manejar Afectado</a:t>
            </a:r>
            <a:endParaRPr lang="es-MX" sz="4000" dirty="0">
              <a:latin typeface="Arial Black"/>
              <a:ea typeface="+mj-ea"/>
              <a:cs typeface="Arial Black"/>
            </a:endParaRPr>
          </a:p>
        </p:txBody>
      </p:sp>
      <p:sp>
        <p:nvSpPr>
          <p:cNvPr id="3" name="Rectangle 2"/>
          <p:cNvSpPr/>
          <p:nvPr/>
        </p:nvSpPr>
        <p:spPr>
          <a:xfrm>
            <a:off x="325857" y="1544946"/>
            <a:ext cx="5962857" cy="4708981"/>
          </a:xfrm>
          <a:prstGeom prst="rect">
            <a:avLst/>
          </a:prstGeom>
        </p:spPr>
        <p:txBody>
          <a:bodyPr wrap="square">
            <a:spAutoFit/>
          </a:bodyPr>
          <a:lstStyle/>
          <a:p>
            <a:endParaRPr lang="en-US" sz="2400" dirty="0"/>
          </a:p>
          <a:p>
            <a:pPr marL="457200" indent="-457200">
              <a:buFont typeface="Arial" panose="020B0604020202020204" pitchFamily="34" charset="0"/>
              <a:buChar char="•"/>
            </a:pPr>
            <a:r>
              <a:rPr lang="es-MX" sz="2800" dirty="0" smtClean="0">
                <a:latin typeface="Arial" panose="020B0604020202020204" pitchFamily="34" charset="0"/>
                <a:cs typeface="Arial" panose="020B0604020202020204" pitchFamily="34" charset="0"/>
              </a:rPr>
              <a:t>Manejar afectado por el alcohol y drogas es el factor principal que contribuye a los choques fatales en el estado Washington.</a:t>
            </a:r>
          </a:p>
          <a:p>
            <a:r>
              <a:rPr lang="es-MX" sz="2800" dirty="0" smtClean="0">
                <a:latin typeface="Arial" panose="020B0604020202020204" pitchFamily="34" charset="0"/>
                <a:cs typeface="Arial" panose="020B0604020202020204" pitchFamily="34" charset="0"/>
              </a:rPr>
              <a:t> </a:t>
            </a:r>
          </a:p>
          <a:p>
            <a:pPr marL="457200" lvl="0" indent="-457200" defTabSz="457200">
              <a:buFont typeface="Arial" panose="020B0604020202020204" pitchFamily="34" charset="0"/>
              <a:buChar char="•"/>
              <a:defRPr/>
            </a:pPr>
            <a:r>
              <a:rPr lang="es-MX" sz="2800" dirty="0" smtClean="0">
                <a:latin typeface="Arial"/>
              </a:rPr>
              <a:t>Manejar afectado por el poli consumo de drogas es el factor en un cuarto de los choques en Washington.</a:t>
            </a:r>
          </a:p>
          <a:p>
            <a:endParaRPr lang="en-US" sz="2400" dirty="0"/>
          </a:p>
        </p:txBody>
      </p:sp>
      <p:sp>
        <p:nvSpPr>
          <p:cNvPr id="6" name="Rectangle 5"/>
          <p:cNvSpPr/>
          <p:nvPr/>
        </p:nvSpPr>
        <p:spPr>
          <a:xfrm>
            <a:off x="411048" y="6357355"/>
            <a:ext cx="6070433" cy="369332"/>
          </a:xfrm>
          <a:prstGeom prst="rect">
            <a:avLst/>
          </a:prstGeom>
        </p:spPr>
        <p:txBody>
          <a:bodyPr wrap="square">
            <a:spAutoFit/>
          </a:bodyPr>
          <a:lstStyle/>
          <a:p>
            <a:r>
              <a:rPr lang="en-US" sz="900" dirty="0" err="1">
                <a:solidFill>
                  <a:srgbClr val="595959"/>
                </a:solidFill>
              </a:rPr>
              <a:t>Grondel</a:t>
            </a:r>
            <a:r>
              <a:rPr lang="en-US" sz="900" dirty="0">
                <a:solidFill>
                  <a:srgbClr val="595959"/>
                </a:solidFill>
              </a:rPr>
              <a:t>, D.T., Hoff, S., and </a:t>
            </a:r>
            <a:r>
              <a:rPr lang="en-US" sz="900" dirty="0" err="1">
                <a:solidFill>
                  <a:srgbClr val="595959"/>
                </a:solidFill>
              </a:rPr>
              <a:t>Doane</a:t>
            </a:r>
            <a:r>
              <a:rPr lang="en-US" sz="900" dirty="0">
                <a:solidFill>
                  <a:srgbClr val="595959"/>
                </a:solidFill>
              </a:rPr>
              <a:t>, D., (2018). Marijuana Use, Alcohol Use, and Driving in Washington State: Emerging Issues With Poly-Drug Use on Washington Roadways. Washington Traffic Safety Commission.</a:t>
            </a:r>
          </a:p>
        </p:txBody>
      </p:sp>
    </p:spTree>
    <p:extLst>
      <p:ext uri="{BB962C8B-B14F-4D97-AF65-F5344CB8AC3E}">
        <p14:creationId xmlns:p14="http://schemas.microsoft.com/office/powerpoint/2010/main" val="2817526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350520" y="521335"/>
          <a:ext cx="8442960" cy="581533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2276856" y="521335"/>
            <a:ext cx="5157216" cy="646331"/>
          </a:xfrm>
          <a:prstGeom prst="rect">
            <a:avLst/>
          </a:prstGeom>
          <a:solidFill>
            <a:srgbClr val="FFFFFF"/>
          </a:solidFill>
        </p:spPr>
        <p:txBody>
          <a:bodyPr wrap="square" rtlCol="0">
            <a:spAutoFit/>
          </a:bodyPr>
          <a:lstStyle/>
          <a:p>
            <a:pPr algn="ctr"/>
            <a:r>
              <a:rPr lang="es-MX" b="1" dirty="0" smtClean="0"/>
              <a:t>Numero de Conductores de WA en Choques Fatales</a:t>
            </a:r>
          </a:p>
          <a:p>
            <a:pPr algn="ctr"/>
            <a:r>
              <a:rPr lang="es-MX" b="1" dirty="0" smtClean="0"/>
              <a:t>Afectados por el Alcohol y/o Drogas</a:t>
            </a:r>
            <a:endParaRPr lang="es-MX" b="1" dirty="0"/>
          </a:p>
        </p:txBody>
      </p:sp>
      <p:sp>
        <p:nvSpPr>
          <p:cNvPr id="4" name="TextBox 3"/>
          <p:cNvSpPr txBox="1"/>
          <p:nvPr/>
        </p:nvSpPr>
        <p:spPr>
          <a:xfrm>
            <a:off x="2401576" y="5469195"/>
            <a:ext cx="6627228" cy="276999"/>
          </a:xfrm>
          <a:prstGeom prst="rect">
            <a:avLst/>
          </a:prstGeom>
          <a:solidFill>
            <a:srgbClr val="FFFFFF"/>
          </a:solidFill>
        </p:spPr>
        <p:txBody>
          <a:bodyPr wrap="square" rtlCol="0">
            <a:spAutoFit/>
          </a:bodyPr>
          <a:lstStyle/>
          <a:p>
            <a:r>
              <a:rPr lang="es-MX" sz="1200" b="1" dirty="0" smtClean="0"/>
              <a:t>Poli consumo (Examen positivo de dos drogas o mas combinación de alcohol y drogas)</a:t>
            </a:r>
            <a:endParaRPr lang="es-MX" sz="1200" b="1" dirty="0"/>
          </a:p>
        </p:txBody>
      </p:sp>
      <p:sp>
        <p:nvSpPr>
          <p:cNvPr id="5" name="TextBox 4"/>
          <p:cNvSpPr txBox="1"/>
          <p:nvPr/>
        </p:nvSpPr>
        <p:spPr>
          <a:xfrm>
            <a:off x="2398014" y="5746194"/>
            <a:ext cx="5495544" cy="276999"/>
          </a:xfrm>
          <a:prstGeom prst="rect">
            <a:avLst/>
          </a:prstGeom>
          <a:solidFill>
            <a:srgbClr val="FFFFFF"/>
          </a:solidFill>
        </p:spPr>
        <p:txBody>
          <a:bodyPr wrap="square" rtlCol="0">
            <a:spAutoFit/>
          </a:bodyPr>
          <a:lstStyle/>
          <a:p>
            <a:r>
              <a:rPr lang="es-MX" sz="1200" b="1" dirty="0" smtClean="0"/>
              <a:t>Contenido de alcohol en la sangre&gt;=.08 (no mas sin drogas)</a:t>
            </a:r>
            <a:endParaRPr lang="es-MX" sz="1200" b="1" dirty="0"/>
          </a:p>
        </p:txBody>
      </p:sp>
      <p:sp>
        <p:nvSpPr>
          <p:cNvPr id="6" name="TextBox 5"/>
          <p:cNvSpPr txBox="1"/>
          <p:nvPr/>
        </p:nvSpPr>
        <p:spPr>
          <a:xfrm>
            <a:off x="2398014" y="6004143"/>
            <a:ext cx="5495544" cy="276999"/>
          </a:xfrm>
          <a:prstGeom prst="rect">
            <a:avLst/>
          </a:prstGeom>
          <a:solidFill>
            <a:srgbClr val="FFFFFF"/>
          </a:solidFill>
        </p:spPr>
        <p:txBody>
          <a:bodyPr wrap="square" rtlCol="0">
            <a:spAutoFit/>
          </a:bodyPr>
          <a:lstStyle/>
          <a:p>
            <a:r>
              <a:rPr lang="es-MX" sz="1200" b="1" dirty="0" smtClean="0"/>
              <a:t>UNA sola droga (Examen positivo de una droga o alcohol bajo .08)</a:t>
            </a:r>
            <a:endParaRPr lang="es-MX" sz="1200" b="1" dirty="0"/>
          </a:p>
        </p:txBody>
      </p:sp>
    </p:spTree>
    <p:extLst>
      <p:ext uri="{BB962C8B-B14F-4D97-AF65-F5344CB8AC3E}">
        <p14:creationId xmlns:p14="http://schemas.microsoft.com/office/powerpoint/2010/main" val="2716739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96631" y="1588570"/>
            <a:ext cx="6083880" cy="830997"/>
          </a:xfrm>
          <a:prstGeom prst="rect">
            <a:avLst/>
          </a:prstGeom>
        </p:spPr>
        <p:txBody>
          <a:bodyPr wrap="square">
            <a:spAutoFit/>
          </a:bodyPr>
          <a:lstStyle/>
          <a:p>
            <a:r>
              <a:rPr lang="es-MX" sz="2400" dirty="0" smtClean="0"/>
              <a:t>El uso de Cannabis esta aumentando.</a:t>
            </a:r>
          </a:p>
          <a:p>
            <a:endParaRPr lang="es-MX" sz="2400" dirty="0"/>
          </a:p>
        </p:txBody>
      </p:sp>
      <p:sp>
        <p:nvSpPr>
          <p:cNvPr id="10" name="Rectangle 9"/>
          <p:cNvSpPr/>
          <p:nvPr/>
        </p:nvSpPr>
        <p:spPr>
          <a:xfrm>
            <a:off x="296631" y="6261354"/>
            <a:ext cx="8322325" cy="507831"/>
          </a:xfrm>
          <a:prstGeom prst="rect">
            <a:avLst/>
          </a:prstGeom>
        </p:spPr>
        <p:txBody>
          <a:bodyPr wrap="square">
            <a:spAutoFit/>
          </a:bodyPr>
          <a:lstStyle/>
          <a:p>
            <a:pPr marL="228600" indent="-228600">
              <a:buAutoNum type="arabicPeriod"/>
            </a:pPr>
            <a:r>
              <a:rPr lang="en-US" sz="900" dirty="0"/>
              <a:t>Went from 12.6% in 2008-09 to 23.2% in 2016-17 (SAMHSA, Center for Behavioral Health Statistics and Quality, National Survey on Drug Use and Health, 2018).</a:t>
            </a:r>
          </a:p>
          <a:p>
            <a:pPr marL="228600" indent="-228600">
              <a:buFont typeface="Arial" pitchFamily="34" charset="0"/>
              <a:buAutoNum type="arabicPeriod"/>
            </a:pPr>
            <a:r>
              <a:rPr lang="en-US" sz="900" dirty="0" err="1"/>
              <a:t>Berning</a:t>
            </a:r>
            <a:r>
              <a:rPr lang="en-US" sz="900" dirty="0"/>
              <a:t>, A., R. Compton, and K. </a:t>
            </a:r>
            <a:r>
              <a:rPr lang="en-US" sz="900" dirty="0" err="1"/>
              <a:t>Wochinger</a:t>
            </a:r>
            <a:r>
              <a:rPr lang="en-US" sz="900" dirty="0"/>
              <a:t>, “Results of the 2013–2014 National Roadside Survey of alcohol and drug use by drivers.”  </a:t>
            </a:r>
            <a:r>
              <a:rPr lang="en-US" sz="900" i="1" dirty="0"/>
              <a:t>Traffic Safety Facts Research Note. Report No. DOT HS 812 118</a:t>
            </a:r>
            <a:r>
              <a:rPr lang="en-US" sz="900" dirty="0"/>
              <a:t>. Washington, DC: National Highway Traffic Safety Administration, (February 2015) pp. 1-5.</a:t>
            </a:r>
          </a:p>
        </p:txBody>
      </p:sp>
      <p:sp>
        <p:nvSpPr>
          <p:cNvPr id="17" name="Trapezoid 16"/>
          <p:cNvSpPr/>
          <p:nvPr/>
        </p:nvSpPr>
        <p:spPr bwMode="auto">
          <a:xfrm rot="16043318" flipH="1">
            <a:off x="3202206" y="1682324"/>
            <a:ext cx="1784005" cy="5917298"/>
          </a:xfrm>
          <a:prstGeom prst="trapezoid">
            <a:avLst>
              <a:gd name="adj" fmla="val 15516"/>
            </a:avLst>
          </a:prstGeom>
          <a:solidFill>
            <a:srgbClr val="6F9892">
              <a:alpha val="75000"/>
            </a:srgbClr>
          </a:solidFill>
          <a:ln w="12700">
            <a:noFill/>
            <a:round/>
            <a:headEnd/>
            <a:tailEnd/>
          </a:ln>
        </p:spPr>
        <p:txBody>
          <a:bodyPr wrap="square" lIns="0" tIns="0" rIns="0" bIns="0" rtlCol="0" anchor="ctr">
            <a:noAutofit/>
          </a:bodyPr>
          <a:lstStyle/>
          <a:p>
            <a:pPr algn="l"/>
            <a:endParaRPr lang="en-US" dirty="0">
              <a:solidFill>
                <a:schemeClr val="tx2"/>
              </a:solidFill>
            </a:endParaRPr>
          </a:p>
        </p:txBody>
      </p:sp>
      <p:sp>
        <p:nvSpPr>
          <p:cNvPr id="18" name="Trapezoid 17"/>
          <p:cNvSpPr/>
          <p:nvPr/>
        </p:nvSpPr>
        <p:spPr bwMode="auto">
          <a:xfrm rot="15997743" flipH="1">
            <a:off x="4235875" y="-416784"/>
            <a:ext cx="1759937" cy="6210520"/>
          </a:xfrm>
          <a:prstGeom prst="trapezoid">
            <a:avLst>
              <a:gd name="adj" fmla="val 15516"/>
            </a:avLst>
          </a:prstGeom>
          <a:solidFill>
            <a:srgbClr val="7BBEAC">
              <a:alpha val="75000"/>
            </a:srgbClr>
          </a:solidFill>
          <a:ln w="12700">
            <a:noFill/>
            <a:round/>
            <a:headEnd/>
            <a:tailEnd/>
          </a:ln>
        </p:spPr>
        <p:txBody>
          <a:bodyPr wrap="square" lIns="0" tIns="0" rIns="0" bIns="0" rtlCol="0" anchor="ctr">
            <a:noAutofit/>
          </a:bodyPr>
          <a:lstStyle/>
          <a:p>
            <a:pPr algn="l"/>
            <a:endParaRPr lang="en-US" dirty="0">
              <a:solidFill>
                <a:schemeClr val="tx2"/>
              </a:solidFill>
            </a:endParaRPr>
          </a:p>
        </p:txBody>
      </p:sp>
      <p:sp>
        <p:nvSpPr>
          <p:cNvPr id="19" name="Rectangle 18"/>
          <p:cNvSpPr/>
          <p:nvPr/>
        </p:nvSpPr>
        <p:spPr>
          <a:xfrm>
            <a:off x="1804267" y="4107799"/>
            <a:ext cx="4859528" cy="1323439"/>
          </a:xfrm>
          <a:prstGeom prst="rect">
            <a:avLst/>
          </a:prstGeom>
        </p:spPr>
        <p:txBody>
          <a:bodyPr wrap="square">
            <a:spAutoFit/>
          </a:bodyPr>
          <a:lstStyle/>
          <a:p>
            <a:pPr marL="3175">
              <a:spcBef>
                <a:spcPts val="600"/>
              </a:spcBef>
            </a:pPr>
            <a:r>
              <a:rPr lang="es-MX" sz="2000" dirty="0" smtClean="0">
                <a:latin typeface="Arial" panose="020B0604020202020204" pitchFamily="34" charset="0"/>
                <a:cs typeface="Arial" panose="020B0604020202020204" pitchFamily="34" charset="0"/>
              </a:rPr>
              <a:t>Conductores de vehículos durante el fin de semana de noche salen positivos de </a:t>
            </a:r>
            <a:r>
              <a:rPr lang="es-MX" sz="2000" dirty="0" err="1" smtClean="0">
                <a:latin typeface="Arial" panose="020B0604020202020204" pitchFamily="34" charset="0"/>
                <a:cs typeface="Arial" panose="020B0604020202020204" pitchFamily="34" charset="0"/>
              </a:rPr>
              <a:t>tetrahidrocannabinol</a:t>
            </a:r>
            <a:r>
              <a:rPr lang="es-MX" sz="2000" dirty="0" smtClean="0">
                <a:latin typeface="Arial" panose="020B0604020202020204" pitchFamily="34" charset="0"/>
                <a:cs typeface="Arial" panose="020B0604020202020204" pitchFamily="34" charset="0"/>
              </a:rPr>
              <a:t> (THC) aumento por 50% de 2007 tal 2014.</a:t>
            </a:r>
            <a:r>
              <a:rPr lang="es-MX" sz="2000" baseline="30000" dirty="0" smtClean="0">
                <a:latin typeface="Arial" panose="020B0604020202020204" pitchFamily="34" charset="0"/>
                <a:cs typeface="Arial" panose="020B0604020202020204" pitchFamily="34" charset="0"/>
              </a:rPr>
              <a:t>2</a:t>
            </a:r>
            <a:endParaRPr lang="es-MX" sz="2000" baseline="30000" dirty="0">
              <a:latin typeface="Arial" panose="020B0604020202020204" pitchFamily="34" charset="0"/>
              <a:cs typeface="Arial" panose="020B0604020202020204" pitchFamily="34" charset="0"/>
            </a:endParaRPr>
          </a:p>
        </p:txBody>
      </p:sp>
      <p:sp>
        <p:nvSpPr>
          <p:cNvPr id="20" name="Rectangle 19"/>
          <p:cNvSpPr/>
          <p:nvPr/>
        </p:nvSpPr>
        <p:spPr>
          <a:xfrm>
            <a:off x="1847572" y="2252350"/>
            <a:ext cx="5018942" cy="1323439"/>
          </a:xfrm>
          <a:prstGeom prst="rect">
            <a:avLst/>
          </a:prstGeom>
        </p:spPr>
        <p:txBody>
          <a:bodyPr wrap="square">
            <a:spAutoFit/>
          </a:bodyPr>
          <a:lstStyle/>
          <a:p>
            <a:pPr marL="228600">
              <a:spcBef>
                <a:spcPts val="600"/>
              </a:spcBef>
            </a:pPr>
            <a:r>
              <a:rPr lang="es-MX" sz="2000" dirty="0" smtClean="0">
                <a:latin typeface="Arial" panose="020B0604020202020204" pitchFamily="34" charset="0"/>
                <a:cs typeface="Arial" panose="020B0604020202020204" pitchFamily="34" charset="0"/>
              </a:rPr>
              <a:t>El uso de cannabis por personas (edad 18+) en Washington ha aumentado por 85% durante los últimos 9 años (2008 al 2017).</a:t>
            </a:r>
            <a:r>
              <a:rPr lang="es-MX" sz="2000" baseline="30000" dirty="0" smtClean="0">
                <a:latin typeface="Arial" panose="020B0604020202020204" pitchFamily="34" charset="0"/>
                <a:cs typeface="Arial" panose="020B0604020202020204" pitchFamily="34" charset="0"/>
              </a:rPr>
              <a:t>1</a:t>
            </a:r>
            <a:endParaRPr lang="es-MX" sz="2000" baseline="30000" dirty="0">
              <a:latin typeface="Arial" panose="020B0604020202020204" pitchFamily="34" charset="0"/>
              <a:cs typeface="Arial" panose="020B0604020202020204" pitchFamily="34" charset="0"/>
            </a:endParaRPr>
          </a:p>
        </p:txBody>
      </p:sp>
      <p:sp>
        <p:nvSpPr>
          <p:cNvPr id="21" name="Isosceles Triangle 20"/>
          <p:cNvSpPr>
            <a:spLocks/>
          </p:cNvSpPr>
          <p:nvPr/>
        </p:nvSpPr>
        <p:spPr>
          <a:xfrm>
            <a:off x="7133693" y="1947926"/>
            <a:ext cx="914400" cy="1371600"/>
          </a:xfrm>
          <a:prstGeom prs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Isosceles Triangle 21"/>
          <p:cNvSpPr>
            <a:spLocks/>
          </p:cNvSpPr>
          <p:nvPr/>
        </p:nvSpPr>
        <p:spPr>
          <a:xfrm>
            <a:off x="7133414" y="1947812"/>
            <a:ext cx="914400" cy="1371600"/>
          </a:xfrm>
          <a:prstGeom prst="triangl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extBox 22"/>
          <p:cNvSpPr txBox="1"/>
          <p:nvPr/>
        </p:nvSpPr>
        <p:spPr>
          <a:xfrm>
            <a:off x="7333126" y="2495113"/>
            <a:ext cx="524503" cy="276999"/>
          </a:xfrm>
          <a:prstGeom prst="rect">
            <a:avLst/>
          </a:prstGeom>
          <a:noFill/>
        </p:spPr>
        <p:txBody>
          <a:bodyPr wrap="none" rtlCol="0">
            <a:spAutoFit/>
          </a:bodyPr>
          <a:lstStyle>
            <a:defPPr>
              <a:defRPr lang="en-US"/>
            </a:defPPr>
            <a:lvl1pPr>
              <a:defRPr sz="1200">
                <a:solidFill>
                  <a:schemeClr val="bg1"/>
                </a:solidFill>
              </a:defRPr>
            </a:lvl1pPr>
          </a:lstStyle>
          <a:p>
            <a:r>
              <a:rPr lang="en-US" dirty="0"/>
              <a:t>2017</a:t>
            </a:r>
          </a:p>
        </p:txBody>
      </p:sp>
      <p:sp>
        <p:nvSpPr>
          <p:cNvPr id="24" name="Isosceles Triangle 23"/>
          <p:cNvSpPr>
            <a:spLocks noChangeAspect="1"/>
          </p:cNvSpPr>
          <p:nvPr/>
        </p:nvSpPr>
        <p:spPr>
          <a:xfrm>
            <a:off x="6746803" y="2456597"/>
            <a:ext cx="914400" cy="914400"/>
          </a:xfrm>
          <a:prstGeom prs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5" name="Group 24"/>
          <p:cNvGrpSpPr/>
          <p:nvPr/>
        </p:nvGrpSpPr>
        <p:grpSpPr>
          <a:xfrm>
            <a:off x="6749873" y="2450104"/>
            <a:ext cx="914400" cy="914400"/>
            <a:chOff x="4045800" y="2691775"/>
            <a:chExt cx="914400" cy="914400"/>
          </a:xfrm>
        </p:grpSpPr>
        <p:sp>
          <p:nvSpPr>
            <p:cNvPr id="26" name="Isosceles Triangle 25"/>
            <p:cNvSpPr>
              <a:spLocks noChangeAspect="1"/>
            </p:cNvSpPr>
            <p:nvPr/>
          </p:nvSpPr>
          <p:spPr>
            <a:xfrm>
              <a:off x="4045800" y="2691775"/>
              <a:ext cx="914400" cy="914400"/>
            </a:xfrm>
            <a:prstGeom prst="triangle">
              <a:avLst/>
            </a:prstGeom>
            <a:gradFill>
              <a:gsLst>
                <a:gs pos="0">
                  <a:srgbClr val="FF0000">
                    <a:alpha val="75000"/>
                  </a:srgbClr>
                </a:gs>
                <a:gs pos="100000">
                  <a:schemeClr val="accent6">
                    <a:lumMod val="40000"/>
                    <a:lumOff val="60000"/>
                    <a:alpha val="75000"/>
                  </a:schemeClr>
                </a:gs>
              </a:gsLst>
              <a:lin ang="16200000" scaled="0"/>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TextBox 26"/>
            <p:cNvSpPr txBox="1"/>
            <p:nvPr/>
          </p:nvSpPr>
          <p:spPr>
            <a:xfrm>
              <a:off x="4240749" y="3010476"/>
              <a:ext cx="498855" cy="276999"/>
            </a:xfrm>
            <a:prstGeom prst="rect">
              <a:avLst/>
            </a:prstGeom>
            <a:noFill/>
          </p:spPr>
          <p:txBody>
            <a:bodyPr wrap="none" rtlCol="0">
              <a:spAutoFit/>
            </a:bodyPr>
            <a:lstStyle>
              <a:defPPr>
                <a:defRPr lang="en-US"/>
              </a:defPPr>
              <a:lvl1pPr>
                <a:defRPr sz="1400">
                  <a:solidFill>
                    <a:schemeClr val="bg1"/>
                  </a:solidFill>
                </a:defRPr>
              </a:lvl1pPr>
            </a:lstStyle>
            <a:p>
              <a:r>
                <a:rPr lang="en-US" sz="1200" dirty="0">
                  <a:solidFill>
                    <a:schemeClr val="tx1"/>
                  </a:solidFill>
                </a:rPr>
                <a:t>2008</a:t>
              </a:r>
            </a:p>
          </p:txBody>
        </p:sp>
      </p:grpSp>
      <p:sp>
        <p:nvSpPr>
          <p:cNvPr id="28" name="Isosceles Triangle 27"/>
          <p:cNvSpPr>
            <a:spLocks/>
          </p:cNvSpPr>
          <p:nvPr/>
        </p:nvSpPr>
        <p:spPr>
          <a:xfrm>
            <a:off x="933037" y="3855327"/>
            <a:ext cx="914400" cy="1371600"/>
          </a:xfrm>
          <a:prstGeom prs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9" name="Group 28"/>
          <p:cNvGrpSpPr/>
          <p:nvPr/>
        </p:nvGrpSpPr>
        <p:grpSpPr>
          <a:xfrm>
            <a:off x="933037" y="3857208"/>
            <a:ext cx="914400" cy="1371600"/>
            <a:chOff x="4045800" y="2017782"/>
            <a:chExt cx="914400" cy="1371600"/>
          </a:xfrm>
        </p:grpSpPr>
        <p:sp>
          <p:nvSpPr>
            <p:cNvPr id="30" name="Isosceles Triangle 29"/>
            <p:cNvSpPr>
              <a:spLocks/>
            </p:cNvSpPr>
            <p:nvPr/>
          </p:nvSpPr>
          <p:spPr>
            <a:xfrm>
              <a:off x="4045800" y="2017782"/>
              <a:ext cx="914400" cy="1371600"/>
            </a:xfrm>
            <a:prstGeom prst="triangl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TextBox 30"/>
            <p:cNvSpPr txBox="1"/>
            <p:nvPr/>
          </p:nvSpPr>
          <p:spPr>
            <a:xfrm>
              <a:off x="4240749" y="2565083"/>
              <a:ext cx="498855" cy="276999"/>
            </a:xfrm>
            <a:prstGeom prst="rect">
              <a:avLst/>
            </a:prstGeom>
            <a:noFill/>
          </p:spPr>
          <p:txBody>
            <a:bodyPr wrap="none" rtlCol="0">
              <a:spAutoFit/>
            </a:bodyPr>
            <a:lstStyle>
              <a:defPPr>
                <a:defRPr lang="en-US"/>
              </a:defPPr>
              <a:lvl1pPr>
                <a:defRPr sz="12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2014</a:t>
              </a:r>
            </a:p>
          </p:txBody>
        </p:sp>
      </p:grpSp>
      <p:sp>
        <p:nvSpPr>
          <p:cNvPr id="32" name="Isosceles Triangle 31"/>
          <p:cNvSpPr>
            <a:spLocks noChangeAspect="1"/>
          </p:cNvSpPr>
          <p:nvPr/>
        </p:nvSpPr>
        <p:spPr>
          <a:xfrm>
            <a:off x="573311" y="4375143"/>
            <a:ext cx="914400" cy="914400"/>
          </a:xfrm>
          <a:prstGeom prs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3" name="Group 32"/>
          <p:cNvGrpSpPr/>
          <p:nvPr/>
        </p:nvGrpSpPr>
        <p:grpSpPr>
          <a:xfrm>
            <a:off x="573311" y="4369026"/>
            <a:ext cx="914400" cy="914400"/>
            <a:chOff x="4045800" y="2691775"/>
            <a:chExt cx="914400" cy="914400"/>
          </a:xfrm>
        </p:grpSpPr>
        <p:sp>
          <p:nvSpPr>
            <p:cNvPr id="34" name="Isosceles Triangle 33"/>
            <p:cNvSpPr>
              <a:spLocks noChangeAspect="1"/>
            </p:cNvSpPr>
            <p:nvPr/>
          </p:nvSpPr>
          <p:spPr>
            <a:xfrm>
              <a:off x="4045800" y="2691775"/>
              <a:ext cx="914400" cy="914400"/>
            </a:xfrm>
            <a:prstGeom prst="triangle">
              <a:avLst/>
            </a:prstGeom>
            <a:gradFill>
              <a:gsLst>
                <a:gs pos="0">
                  <a:srgbClr val="FF0000">
                    <a:alpha val="75000"/>
                  </a:srgbClr>
                </a:gs>
                <a:gs pos="100000">
                  <a:schemeClr val="accent6">
                    <a:lumMod val="40000"/>
                    <a:lumOff val="60000"/>
                    <a:alpha val="75000"/>
                  </a:schemeClr>
                </a:gs>
              </a:gsLst>
              <a:lin ang="16200000" scaled="0"/>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TextBox 34"/>
            <p:cNvSpPr txBox="1"/>
            <p:nvPr/>
          </p:nvSpPr>
          <p:spPr>
            <a:xfrm>
              <a:off x="4240749" y="3010476"/>
              <a:ext cx="498855" cy="276999"/>
            </a:xfrm>
            <a:prstGeom prst="rect">
              <a:avLst/>
            </a:prstGeom>
            <a:noFill/>
          </p:spPr>
          <p:txBody>
            <a:bodyPr wrap="none" rtlCol="0">
              <a:spAutoFit/>
            </a:bodyPr>
            <a:lstStyle>
              <a:defPPr>
                <a:defRPr lang="en-US"/>
              </a:defPPr>
              <a:lvl1pPr>
                <a:defRPr sz="1400">
                  <a:solidFill>
                    <a:schemeClr val="bg1"/>
                  </a:solidFill>
                </a:defRPr>
              </a:lvl1pPr>
            </a:lstStyle>
            <a:p>
              <a:r>
                <a:rPr lang="en-US" sz="1200" dirty="0">
                  <a:solidFill>
                    <a:schemeClr val="tx1"/>
                  </a:solidFill>
                </a:rPr>
                <a:t>2007</a:t>
              </a:r>
            </a:p>
          </p:txBody>
        </p:sp>
      </p:grpSp>
      <p:sp>
        <p:nvSpPr>
          <p:cNvPr id="36" name="Rectangle 35"/>
          <p:cNvSpPr/>
          <p:nvPr/>
        </p:nvSpPr>
        <p:spPr>
          <a:xfrm>
            <a:off x="296631" y="167967"/>
            <a:ext cx="6021578" cy="1323439"/>
          </a:xfrm>
          <a:prstGeom prst="rect">
            <a:avLst/>
          </a:prstGeom>
        </p:spPr>
        <p:txBody>
          <a:bodyPr wrap="square">
            <a:spAutoFit/>
          </a:bodyPr>
          <a:lstStyle/>
          <a:p>
            <a:r>
              <a:rPr lang="es-MX" sz="4000" dirty="0">
                <a:latin typeface="Arial Black"/>
                <a:cs typeface="Arial Black"/>
              </a:rPr>
              <a:t>Preocupaciones de Manejar Afectado</a:t>
            </a:r>
          </a:p>
        </p:txBody>
      </p:sp>
    </p:spTree>
    <p:extLst>
      <p:ext uri="{BB962C8B-B14F-4D97-AF65-F5344CB8AC3E}">
        <p14:creationId xmlns:p14="http://schemas.microsoft.com/office/powerpoint/2010/main" val="6712993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296631" y="167967"/>
            <a:ext cx="6021578" cy="1323439"/>
          </a:xfrm>
          <a:prstGeom prst="rect">
            <a:avLst/>
          </a:prstGeom>
        </p:spPr>
        <p:txBody>
          <a:bodyPr wrap="square">
            <a:spAutoFit/>
          </a:bodyPr>
          <a:lstStyle/>
          <a:p>
            <a:r>
              <a:rPr lang="es-MX" sz="4000" dirty="0">
                <a:latin typeface="Arial Black"/>
                <a:cs typeface="Arial Black"/>
              </a:rPr>
              <a:t>Preocupaciones de Manejar Afectado</a:t>
            </a:r>
          </a:p>
        </p:txBody>
      </p:sp>
      <p:sp>
        <p:nvSpPr>
          <p:cNvPr id="37" name="Rectangle 36"/>
          <p:cNvSpPr/>
          <p:nvPr/>
        </p:nvSpPr>
        <p:spPr>
          <a:xfrm>
            <a:off x="342162" y="1665548"/>
            <a:ext cx="8801838" cy="1384995"/>
          </a:xfrm>
          <a:prstGeom prst="rect">
            <a:avLst/>
          </a:prstGeom>
        </p:spPr>
        <p:txBody>
          <a:bodyPr wrap="square">
            <a:spAutoFit/>
          </a:bodyPr>
          <a:lstStyle/>
          <a:p>
            <a:r>
              <a:rPr lang="es-MX" sz="2800" dirty="0" smtClean="0">
                <a:latin typeface="Arial" panose="020B0604020202020204" pitchFamily="34" charset="0"/>
                <a:cs typeface="Arial" panose="020B0604020202020204" pitchFamily="34" charset="0"/>
              </a:rPr>
              <a:t>La gente de Washington están manejando después de usar cannabis.</a:t>
            </a:r>
          </a:p>
          <a:p>
            <a:endParaRPr lang="en-US" sz="2800" dirty="0">
              <a:latin typeface="Arial" panose="020B0604020202020204" pitchFamily="34" charset="0"/>
              <a:cs typeface="Arial" panose="020B0604020202020204" pitchFamily="34" charset="0"/>
            </a:endParaRPr>
          </a:p>
        </p:txBody>
      </p:sp>
      <p:sp>
        <p:nvSpPr>
          <p:cNvPr id="38" name="Rectangle 37"/>
          <p:cNvSpPr/>
          <p:nvPr/>
        </p:nvSpPr>
        <p:spPr>
          <a:xfrm>
            <a:off x="342162" y="2585754"/>
            <a:ext cx="8174843" cy="3529171"/>
          </a:xfrm>
          <a:prstGeom prst="rect">
            <a:avLst/>
          </a:prstGeom>
        </p:spPr>
        <p:txBody>
          <a:bodyPr wrap="square">
            <a:spAutoFit/>
          </a:bodyPr>
          <a:lstStyle/>
          <a:p>
            <a:pPr marL="514350" indent="-285750">
              <a:spcBef>
                <a:spcPts val="600"/>
              </a:spcBef>
              <a:buFont typeface="Arial" panose="020B0604020202020204" pitchFamily="34" charset="0"/>
              <a:buChar char="•"/>
            </a:pPr>
            <a:r>
              <a:rPr lang="es-MX" sz="2000" dirty="0" smtClean="0">
                <a:latin typeface="Arial" panose="020B0604020202020204" pitchFamily="34" charset="0"/>
                <a:cs typeface="Arial" panose="020B0604020202020204" pitchFamily="34" charset="0"/>
              </a:rPr>
              <a:t>En junio 2014, 11% de los conductores de vehículos durante el fin de semana de noche reportaron de que habían manejado dentro dos horas de usar cannabis por lo menos una vez durante los últimos 12 meces.</a:t>
            </a:r>
            <a:r>
              <a:rPr lang="es-MX" sz="2000" baseline="30000" dirty="0" smtClean="0">
                <a:latin typeface="Arial" panose="020B0604020202020204" pitchFamily="34" charset="0"/>
                <a:cs typeface="Arial" panose="020B0604020202020204" pitchFamily="34" charset="0"/>
              </a:rPr>
              <a:t>1</a:t>
            </a:r>
            <a:br>
              <a:rPr lang="es-MX" sz="2000" baseline="30000" dirty="0" smtClean="0">
                <a:latin typeface="Arial" panose="020B0604020202020204" pitchFamily="34" charset="0"/>
                <a:cs typeface="Arial" panose="020B0604020202020204" pitchFamily="34" charset="0"/>
              </a:rPr>
            </a:br>
            <a:endParaRPr lang="es-MX" sz="2000" baseline="30000" dirty="0" smtClean="0">
              <a:latin typeface="Arial" panose="020B0604020202020204" pitchFamily="34" charset="0"/>
              <a:cs typeface="Arial" panose="020B0604020202020204" pitchFamily="34" charset="0"/>
            </a:endParaRPr>
          </a:p>
          <a:p>
            <a:pPr marL="514350" indent="-285750">
              <a:spcBef>
                <a:spcPts val="600"/>
              </a:spcBef>
              <a:buFont typeface="Arial" panose="020B0604020202020204" pitchFamily="34" charset="0"/>
              <a:buChar char="•"/>
            </a:pPr>
            <a:r>
              <a:rPr lang="es-MX" sz="2000" dirty="0" smtClean="0">
                <a:latin typeface="Arial" panose="020B0604020202020204" pitchFamily="34" charset="0"/>
                <a:cs typeface="Arial" panose="020B0604020202020204" pitchFamily="34" charset="0"/>
              </a:rPr>
              <a:t>Por 2016, conductores de vehículos que poli consumieron (incluyendo alcohol) tomaron parte en choques fatales en cual: </a:t>
            </a:r>
          </a:p>
          <a:p>
            <a:pPr marL="971550" lvl="1" indent="-285750">
              <a:spcBef>
                <a:spcPts val="300"/>
              </a:spcBef>
              <a:buFont typeface="Arial" panose="020B0604020202020204" pitchFamily="34" charset="0"/>
              <a:buChar char="•"/>
            </a:pPr>
            <a:r>
              <a:rPr lang="es-MX" sz="2000" b="1" dirty="0" smtClean="0">
                <a:latin typeface="Arial" panose="020B0604020202020204" pitchFamily="34" charset="0"/>
                <a:cs typeface="Arial" panose="020B0604020202020204" pitchFamily="34" charset="0"/>
              </a:rPr>
              <a:t>Mas de dos veces </a:t>
            </a:r>
            <a:r>
              <a:rPr lang="es-MX" sz="2000" dirty="0" smtClean="0">
                <a:latin typeface="Arial" panose="020B0604020202020204" pitchFamily="34" charset="0"/>
                <a:cs typeface="Arial" panose="020B0604020202020204" pitchFamily="34" charset="0"/>
              </a:rPr>
              <a:t>el numero de conductores de vehículos que consumieron solo alcohol y </a:t>
            </a:r>
          </a:p>
          <a:p>
            <a:pPr marL="971550" lvl="1" indent="-285750">
              <a:spcBef>
                <a:spcPts val="300"/>
              </a:spcBef>
              <a:buFont typeface="Arial" panose="020B0604020202020204" pitchFamily="34" charset="0"/>
              <a:buChar char="•"/>
            </a:pPr>
            <a:r>
              <a:rPr lang="es-MX" sz="2000" b="1" dirty="0" smtClean="0">
                <a:latin typeface="Arial" panose="020B0604020202020204" pitchFamily="34" charset="0"/>
                <a:cs typeface="Arial" panose="020B0604020202020204" pitchFamily="34" charset="0"/>
              </a:rPr>
              <a:t>Mas de cinco veces  </a:t>
            </a:r>
            <a:r>
              <a:rPr lang="es-MX" sz="2000" dirty="0" smtClean="0">
                <a:latin typeface="Arial" panose="020B0604020202020204" pitchFamily="34" charset="0"/>
                <a:cs typeface="Arial" panose="020B0604020202020204" pitchFamily="34" charset="0"/>
              </a:rPr>
              <a:t>el numero de conductores de vehículos que consumieron solo cannabis.</a:t>
            </a:r>
            <a:r>
              <a:rPr lang="es-MX" sz="2000" baseline="30000" dirty="0" smtClean="0">
                <a:latin typeface="Arial" panose="020B0604020202020204" pitchFamily="34" charset="0"/>
                <a:cs typeface="Arial" panose="020B0604020202020204" pitchFamily="34" charset="0"/>
              </a:rPr>
              <a:t>2</a:t>
            </a:r>
            <a:endParaRPr lang="es-MX" sz="2000" baseline="30000" dirty="0">
              <a:latin typeface="Arial" panose="020B0604020202020204" pitchFamily="34" charset="0"/>
              <a:cs typeface="Arial" panose="020B0604020202020204" pitchFamily="34" charset="0"/>
            </a:endParaRPr>
          </a:p>
        </p:txBody>
      </p:sp>
      <p:sp>
        <p:nvSpPr>
          <p:cNvPr id="39" name="Rectangle 38"/>
          <p:cNvSpPr/>
          <p:nvPr/>
        </p:nvSpPr>
        <p:spPr>
          <a:xfrm>
            <a:off x="296630" y="6114925"/>
            <a:ext cx="8489172" cy="369332"/>
          </a:xfrm>
          <a:prstGeom prst="rect">
            <a:avLst/>
          </a:prstGeom>
        </p:spPr>
        <p:txBody>
          <a:bodyPr wrap="square">
            <a:spAutoFit/>
          </a:bodyPr>
          <a:lstStyle/>
          <a:p>
            <a:pPr marL="228600" indent="-228600">
              <a:buAutoNum type="arabicPeriod"/>
            </a:pPr>
            <a:r>
              <a:rPr lang="en-US" sz="900" dirty="0"/>
              <a:t>SAMHSA, Center for Behavioral Health Statistics and Quality, National Survey on Drug Use and Health, 2002-2017.</a:t>
            </a:r>
          </a:p>
          <a:p>
            <a:pPr marL="228600" indent="-228600">
              <a:buFont typeface="Arial" pitchFamily="34" charset="0"/>
              <a:buAutoNum type="arabicPeriod"/>
            </a:pPr>
            <a:r>
              <a:rPr lang="en-US" sz="900" dirty="0" smtClean="0"/>
              <a:t>Washington Traffic Safety Commission, Marijuana Use, Alcohol, Use and Driving in Washington State, April 2018.</a:t>
            </a:r>
            <a:endParaRPr lang="en-US" sz="900" dirty="0"/>
          </a:p>
        </p:txBody>
      </p:sp>
    </p:spTree>
    <p:extLst>
      <p:ext uri="{BB962C8B-B14F-4D97-AF65-F5344CB8AC3E}">
        <p14:creationId xmlns:p14="http://schemas.microsoft.com/office/powerpoint/2010/main" val="1675449454"/>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1_Custom Design">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SU-CHSC-ppt-2018-white" id="{DCEAE03D-6278-ED4E-B5E5-76D91A6BE4E0}" vid="{69EB2F80-798A-A747-A8C1-C96160656682}"/>
    </a:ext>
  </a:extLst>
</a:theme>
</file>

<file path=ppt/theme/theme2.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3.xml><?xml version="1.0" encoding="utf-8"?>
<a:theme xmlns:a="http://schemas.openxmlformats.org/drawingml/2006/main" name="TZ-Presentation-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Integral</Template>
  <TotalTime>21513</TotalTime>
  <Words>1625</Words>
  <Application>Microsoft Office PowerPoint</Application>
  <PresentationFormat>On-screen Show (4:3)</PresentationFormat>
  <Paragraphs>195</Paragraphs>
  <Slides>26</Slides>
  <Notes>7</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26</vt:i4>
      </vt:variant>
    </vt:vector>
  </HeadingPairs>
  <TitlesOfParts>
    <vt:vector size="38" baseType="lpstr">
      <vt:lpstr>ＭＳ Ｐゴシック</vt:lpstr>
      <vt:lpstr>Arial</vt:lpstr>
      <vt:lpstr>Arial Black</vt:lpstr>
      <vt:lpstr>Calibri</vt:lpstr>
      <vt:lpstr>Franklin Gothic Book</vt:lpstr>
      <vt:lpstr>Franklin Gothic Medium</vt:lpstr>
      <vt:lpstr>Tunga</vt:lpstr>
      <vt:lpstr>Wingdings</vt:lpstr>
      <vt:lpstr>1_Custom Design</vt:lpstr>
      <vt:lpstr>Angles</vt:lpstr>
      <vt:lpstr>TZ-Presentation-2</vt:lpstr>
      <vt:lpstr>Office Theme</vt:lpstr>
      <vt:lpstr>PowerPoint Presentation</vt:lpstr>
      <vt:lpstr>PowerPoint Presentation</vt:lpstr>
      <vt:lpstr>PowerPoint Presentation</vt:lpstr>
      <vt:lpstr>Cultura</vt:lpstr>
      <vt:lpstr>Modelo de Comportamientos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Creative Media Alliance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August Laguio</dc:creator>
  <cp:lastModifiedBy>Mascorro, Erika (WTSC)</cp:lastModifiedBy>
  <cp:revision>245</cp:revision>
  <cp:lastPrinted>2019-05-08T19:27:49Z</cp:lastPrinted>
  <dcterms:created xsi:type="dcterms:W3CDTF">2013-08-27T19:14:23Z</dcterms:created>
  <dcterms:modified xsi:type="dcterms:W3CDTF">2019-05-15T21:13:40Z</dcterms:modified>
</cp:coreProperties>
</file>